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7"/>
  </p:notesMasterIdLst>
  <p:sldIdLst>
    <p:sldId id="256" r:id="rId2"/>
    <p:sldId id="258" r:id="rId3"/>
    <p:sldId id="259" r:id="rId4"/>
    <p:sldId id="260" r:id="rId5"/>
    <p:sldId id="264" r:id="rId6"/>
    <p:sldId id="265" r:id="rId7"/>
    <p:sldId id="262" r:id="rId8"/>
    <p:sldId id="301" r:id="rId9"/>
    <p:sldId id="300" r:id="rId10"/>
    <p:sldId id="303" r:id="rId11"/>
    <p:sldId id="263" r:id="rId12"/>
    <p:sldId id="304" r:id="rId13"/>
    <p:sldId id="266" r:id="rId14"/>
    <p:sldId id="267" r:id="rId15"/>
    <p:sldId id="268" r:id="rId16"/>
    <p:sldId id="269" r:id="rId17"/>
    <p:sldId id="270" r:id="rId18"/>
    <p:sldId id="271" r:id="rId19"/>
    <p:sldId id="286" r:id="rId20"/>
    <p:sldId id="272" r:id="rId21"/>
    <p:sldId id="290" r:id="rId22"/>
    <p:sldId id="287" r:id="rId23"/>
    <p:sldId id="289" r:id="rId24"/>
    <p:sldId id="293" r:id="rId25"/>
    <p:sldId id="285" r:id="rId26"/>
    <p:sldId id="276" r:id="rId27"/>
    <p:sldId id="277" r:id="rId28"/>
    <p:sldId id="278" r:id="rId29"/>
    <p:sldId id="292" r:id="rId30"/>
    <p:sldId id="279" r:id="rId31"/>
    <p:sldId id="294" r:id="rId32"/>
    <p:sldId id="282" r:id="rId33"/>
    <p:sldId id="295" r:id="rId34"/>
    <p:sldId id="296" r:id="rId35"/>
    <p:sldId id="297"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hqPt/uV4Lmp9OLQ3BfV/fKJvuV5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7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7F958F-8515-4F75-8BA2-FD9064B5EABE}"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ES"/>
        </a:p>
      </dgm:t>
    </dgm:pt>
    <dgm:pt modelId="{A68CC647-DF65-4A09-9B7E-DDA400A71CC3}">
      <dgm:prSet phldrT="[Texto]"/>
      <dgm:spPr/>
      <dgm:t>
        <a:bodyPr/>
        <a:lstStyle/>
        <a:p>
          <a:r>
            <a:rPr lang="es-ES" b="1" i="0" dirty="0" err="1"/>
            <a:t>skforecast</a:t>
          </a:r>
          <a:endParaRPr lang="es-ES" dirty="0"/>
        </a:p>
      </dgm:t>
    </dgm:pt>
    <dgm:pt modelId="{5BCA63B4-289E-4F03-A137-469942FE2192}" type="parTrans" cxnId="{CC9BC47A-4E60-49B8-9DA0-08869F4DC5F4}">
      <dgm:prSet/>
      <dgm:spPr/>
      <dgm:t>
        <a:bodyPr/>
        <a:lstStyle/>
        <a:p>
          <a:endParaRPr lang="es-ES"/>
        </a:p>
      </dgm:t>
    </dgm:pt>
    <dgm:pt modelId="{1E0D3E54-7618-45E5-A2E1-734488489F79}" type="sibTrans" cxnId="{CC9BC47A-4E60-49B8-9DA0-08869F4DC5F4}">
      <dgm:prSet/>
      <dgm:spPr/>
      <dgm:t>
        <a:bodyPr/>
        <a:lstStyle/>
        <a:p>
          <a:endParaRPr lang="es-ES"/>
        </a:p>
      </dgm:t>
    </dgm:pt>
    <dgm:pt modelId="{41676225-0B5F-4EA2-B633-CD5C2C702CAE}">
      <dgm:prSet phldrT="[Texto]"/>
      <dgm:spPr/>
      <dgm:t>
        <a:bodyPr/>
        <a:lstStyle/>
        <a:p>
          <a:r>
            <a:rPr lang="es-ES" b="1" i="0" dirty="0" err="1"/>
            <a:t>PyCaret</a:t>
          </a:r>
          <a:endParaRPr lang="es-ES" dirty="0"/>
        </a:p>
      </dgm:t>
    </dgm:pt>
    <dgm:pt modelId="{045B836F-DA53-46B5-9D2B-FB7F77AF529D}" type="parTrans" cxnId="{06AD0A88-D5E2-48D8-ACF9-B967BEF9ACA1}">
      <dgm:prSet/>
      <dgm:spPr/>
      <dgm:t>
        <a:bodyPr/>
        <a:lstStyle/>
        <a:p>
          <a:endParaRPr lang="es-ES"/>
        </a:p>
      </dgm:t>
    </dgm:pt>
    <dgm:pt modelId="{177980D3-5714-4C1A-A2A2-9E7E6DA94DC0}" type="sibTrans" cxnId="{06AD0A88-D5E2-48D8-ACF9-B967BEF9ACA1}">
      <dgm:prSet/>
      <dgm:spPr/>
      <dgm:t>
        <a:bodyPr/>
        <a:lstStyle/>
        <a:p>
          <a:endParaRPr lang="es-ES"/>
        </a:p>
      </dgm:t>
    </dgm:pt>
    <dgm:pt modelId="{C36AA3FA-6140-40AC-A149-946FAC6F6856}">
      <dgm:prSet phldrT="[Texto]"/>
      <dgm:spPr/>
      <dgm:t>
        <a:bodyPr/>
        <a:lstStyle/>
        <a:p>
          <a:r>
            <a:rPr lang="es-ES" b="1" i="0" dirty="0" err="1"/>
            <a:t>Darts</a:t>
          </a:r>
          <a:endParaRPr lang="es-ES" dirty="0"/>
        </a:p>
      </dgm:t>
    </dgm:pt>
    <dgm:pt modelId="{0055ED9D-B590-44ED-B149-0D15C74814CF}" type="parTrans" cxnId="{EE2448CC-DFB9-48AC-8CC4-8287C7F95FC4}">
      <dgm:prSet/>
      <dgm:spPr/>
      <dgm:t>
        <a:bodyPr/>
        <a:lstStyle/>
        <a:p>
          <a:endParaRPr lang="es-ES"/>
        </a:p>
      </dgm:t>
    </dgm:pt>
    <dgm:pt modelId="{E10855B5-FE36-4D63-8417-C6F04458EF8F}" type="sibTrans" cxnId="{EE2448CC-DFB9-48AC-8CC4-8287C7F95FC4}">
      <dgm:prSet/>
      <dgm:spPr/>
      <dgm:t>
        <a:bodyPr/>
        <a:lstStyle/>
        <a:p>
          <a:endParaRPr lang="es-ES"/>
        </a:p>
      </dgm:t>
    </dgm:pt>
    <dgm:pt modelId="{2304A30A-6DCE-411A-B924-FF84F55EF000}">
      <dgm:prSet phldrT="[Texto]"/>
      <dgm:spPr/>
      <dgm:t>
        <a:bodyPr/>
        <a:lstStyle/>
        <a:p>
          <a:r>
            <a:rPr lang="es-ES" b="1" i="0" dirty="0" err="1"/>
            <a:t>sktime</a:t>
          </a:r>
          <a:endParaRPr lang="es-ES" dirty="0"/>
        </a:p>
      </dgm:t>
    </dgm:pt>
    <dgm:pt modelId="{0446C588-6076-4C88-AE09-422C3958E6FA}" type="parTrans" cxnId="{06D6417B-86CD-4AE8-8F81-47F94C372B58}">
      <dgm:prSet/>
      <dgm:spPr/>
      <dgm:t>
        <a:bodyPr/>
        <a:lstStyle/>
        <a:p>
          <a:endParaRPr lang="es-ES"/>
        </a:p>
      </dgm:t>
    </dgm:pt>
    <dgm:pt modelId="{6749748C-5646-457A-8026-AB30FEBDA1A7}" type="sibTrans" cxnId="{06D6417B-86CD-4AE8-8F81-47F94C372B58}">
      <dgm:prSet/>
      <dgm:spPr/>
      <dgm:t>
        <a:bodyPr/>
        <a:lstStyle/>
        <a:p>
          <a:endParaRPr lang="es-ES"/>
        </a:p>
      </dgm:t>
    </dgm:pt>
    <dgm:pt modelId="{E2B21479-E8D4-45A7-8BC7-D67178352838}">
      <dgm:prSet phldrT="[Texto]"/>
      <dgm:spPr/>
      <dgm:t>
        <a:bodyPr/>
        <a:lstStyle/>
        <a:p>
          <a:r>
            <a:rPr lang="es-ES" b="1" i="0" dirty="0" err="1"/>
            <a:t>Pmdarima</a:t>
          </a:r>
          <a:endParaRPr lang="es-ES" dirty="0"/>
        </a:p>
      </dgm:t>
    </dgm:pt>
    <dgm:pt modelId="{F0892C06-6BAD-4AC6-A19A-E98F4A29ADD6}" type="parTrans" cxnId="{70A38D73-ED46-4D7D-A202-A46A2EB7588A}">
      <dgm:prSet/>
      <dgm:spPr/>
      <dgm:t>
        <a:bodyPr/>
        <a:lstStyle/>
        <a:p>
          <a:endParaRPr lang="es-ES"/>
        </a:p>
      </dgm:t>
    </dgm:pt>
    <dgm:pt modelId="{27B7E753-911D-44D6-85C8-FDD49337467B}" type="sibTrans" cxnId="{70A38D73-ED46-4D7D-A202-A46A2EB7588A}">
      <dgm:prSet/>
      <dgm:spPr/>
      <dgm:t>
        <a:bodyPr/>
        <a:lstStyle/>
        <a:p>
          <a:endParaRPr lang="es-ES"/>
        </a:p>
      </dgm:t>
    </dgm:pt>
    <dgm:pt modelId="{96F9A108-B4A8-4455-8E54-C2C4FEAF1407}">
      <dgm:prSet phldrT="[Texto]"/>
      <dgm:spPr/>
      <dgm:t>
        <a:bodyPr/>
        <a:lstStyle/>
        <a:p>
          <a:r>
            <a:rPr lang="es-ES" b="1" i="0" dirty="0" err="1"/>
            <a:t>Prophet</a:t>
          </a:r>
          <a:endParaRPr lang="es-ES" dirty="0"/>
        </a:p>
      </dgm:t>
    </dgm:pt>
    <dgm:pt modelId="{0543B6F0-9345-4D95-87B3-2EBD8AB34FFF}" type="parTrans" cxnId="{4CA23136-4407-465C-B1FB-2376BAC16C82}">
      <dgm:prSet/>
      <dgm:spPr/>
      <dgm:t>
        <a:bodyPr/>
        <a:lstStyle/>
        <a:p>
          <a:endParaRPr lang="es-ES"/>
        </a:p>
      </dgm:t>
    </dgm:pt>
    <dgm:pt modelId="{A39596B1-6939-4017-AF6B-F6359C924CDD}" type="sibTrans" cxnId="{4CA23136-4407-465C-B1FB-2376BAC16C82}">
      <dgm:prSet/>
      <dgm:spPr/>
      <dgm:t>
        <a:bodyPr/>
        <a:lstStyle/>
        <a:p>
          <a:endParaRPr lang="es-ES"/>
        </a:p>
      </dgm:t>
    </dgm:pt>
    <dgm:pt modelId="{079AE41D-BA4B-40D6-BC13-8C803B7CE2E1}">
      <dgm:prSet phldrT="[Texto]"/>
      <dgm:spPr/>
      <dgm:t>
        <a:bodyPr/>
        <a:lstStyle/>
        <a:p>
          <a:r>
            <a:rPr lang="es-ES" b="1" i="0" dirty="0" err="1"/>
            <a:t>NeuralProphet</a:t>
          </a:r>
          <a:endParaRPr lang="es-ES" dirty="0"/>
        </a:p>
      </dgm:t>
    </dgm:pt>
    <dgm:pt modelId="{123F79B8-DDFC-4316-97C8-FFF03615A6B8}" type="parTrans" cxnId="{A0ABD9A3-081D-4D76-B5F1-040952527C48}">
      <dgm:prSet/>
      <dgm:spPr/>
      <dgm:t>
        <a:bodyPr/>
        <a:lstStyle/>
        <a:p>
          <a:endParaRPr lang="es-ES"/>
        </a:p>
      </dgm:t>
    </dgm:pt>
    <dgm:pt modelId="{99FFC446-908A-4D7F-A9DD-56B955E66F1D}" type="sibTrans" cxnId="{A0ABD9A3-081D-4D76-B5F1-040952527C48}">
      <dgm:prSet/>
      <dgm:spPr/>
      <dgm:t>
        <a:bodyPr/>
        <a:lstStyle/>
        <a:p>
          <a:endParaRPr lang="es-ES"/>
        </a:p>
      </dgm:t>
    </dgm:pt>
    <dgm:pt modelId="{9AEFBE64-C63B-42DC-B5E5-31A185A09462}">
      <dgm:prSet phldrT="[Texto]"/>
      <dgm:spPr/>
      <dgm:t>
        <a:bodyPr/>
        <a:lstStyle/>
        <a:p>
          <a:r>
            <a:rPr lang="es-ES" b="1" i="0" dirty="0" err="1"/>
            <a:t>Statsforecast</a:t>
          </a:r>
          <a:endParaRPr lang="es-ES" dirty="0"/>
        </a:p>
      </dgm:t>
    </dgm:pt>
    <dgm:pt modelId="{D65DB63F-A7B2-4109-A12E-D5540BA53607}" type="parTrans" cxnId="{670E1273-CD7F-443A-A7BE-564B1B8A2D92}">
      <dgm:prSet/>
      <dgm:spPr/>
      <dgm:t>
        <a:bodyPr/>
        <a:lstStyle/>
        <a:p>
          <a:endParaRPr lang="es-ES"/>
        </a:p>
      </dgm:t>
    </dgm:pt>
    <dgm:pt modelId="{7648DC41-4D53-42E6-9306-95C136DAC9F5}" type="sibTrans" cxnId="{670E1273-CD7F-443A-A7BE-564B1B8A2D92}">
      <dgm:prSet/>
      <dgm:spPr/>
      <dgm:t>
        <a:bodyPr/>
        <a:lstStyle/>
        <a:p>
          <a:endParaRPr lang="es-ES"/>
        </a:p>
      </dgm:t>
    </dgm:pt>
    <dgm:pt modelId="{6F45DBB3-DE81-4461-A967-2E754B392FAA}" type="pres">
      <dgm:prSet presAssocID="{DC7F958F-8515-4F75-8BA2-FD9064B5EABE}" presName="diagram" presStyleCnt="0">
        <dgm:presLayoutVars>
          <dgm:dir/>
          <dgm:resizeHandles val="exact"/>
        </dgm:presLayoutVars>
      </dgm:prSet>
      <dgm:spPr/>
    </dgm:pt>
    <dgm:pt modelId="{BFF82F4D-828D-45E1-AA49-D3BA646FC7DF}" type="pres">
      <dgm:prSet presAssocID="{A68CC647-DF65-4A09-9B7E-DDA400A71CC3}" presName="node" presStyleLbl="node1" presStyleIdx="0" presStyleCnt="6">
        <dgm:presLayoutVars>
          <dgm:bulletEnabled val="1"/>
        </dgm:presLayoutVars>
      </dgm:prSet>
      <dgm:spPr/>
    </dgm:pt>
    <dgm:pt modelId="{37C2771E-DC1D-4320-B97E-DE43D84580AE}" type="pres">
      <dgm:prSet presAssocID="{1E0D3E54-7618-45E5-A2E1-734488489F79}" presName="sibTrans" presStyleCnt="0"/>
      <dgm:spPr/>
    </dgm:pt>
    <dgm:pt modelId="{7D622CA6-FE0C-48E2-84FE-FD7884B758BA}" type="pres">
      <dgm:prSet presAssocID="{41676225-0B5F-4EA2-B633-CD5C2C702CAE}" presName="node" presStyleLbl="node1" presStyleIdx="1" presStyleCnt="6">
        <dgm:presLayoutVars>
          <dgm:bulletEnabled val="1"/>
        </dgm:presLayoutVars>
      </dgm:prSet>
      <dgm:spPr/>
    </dgm:pt>
    <dgm:pt modelId="{D3B81D42-1632-4BEE-90E7-A1A449F248B6}" type="pres">
      <dgm:prSet presAssocID="{177980D3-5714-4C1A-A2A2-9E7E6DA94DC0}" presName="sibTrans" presStyleCnt="0"/>
      <dgm:spPr/>
    </dgm:pt>
    <dgm:pt modelId="{F045E671-033B-4537-9820-AB2282B3342A}" type="pres">
      <dgm:prSet presAssocID="{C36AA3FA-6140-40AC-A149-946FAC6F6856}" presName="node" presStyleLbl="node1" presStyleIdx="2" presStyleCnt="6">
        <dgm:presLayoutVars>
          <dgm:bulletEnabled val="1"/>
        </dgm:presLayoutVars>
      </dgm:prSet>
      <dgm:spPr/>
    </dgm:pt>
    <dgm:pt modelId="{713A23AB-747F-4FD4-A7F4-001AEE7BBF4C}" type="pres">
      <dgm:prSet presAssocID="{E10855B5-FE36-4D63-8417-C6F04458EF8F}" presName="sibTrans" presStyleCnt="0"/>
      <dgm:spPr/>
    </dgm:pt>
    <dgm:pt modelId="{58DF8121-8508-4F9A-AEE1-6E8D9C65FF17}" type="pres">
      <dgm:prSet presAssocID="{2304A30A-6DCE-411A-B924-FF84F55EF000}" presName="node" presStyleLbl="node1" presStyleIdx="3" presStyleCnt="6">
        <dgm:presLayoutVars>
          <dgm:bulletEnabled val="1"/>
        </dgm:presLayoutVars>
      </dgm:prSet>
      <dgm:spPr/>
    </dgm:pt>
    <dgm:pt modelId="{00285C84-C709-4CED-A788-E9C847CFA341}" type="pres">
      <dgm:prSet presAssocID="{6749748C-5646-457A-8026-AB30FEBDA1A7}" presName="sibTrans" presStyleCnt="0"/>
      <dgm:spPr/>
    </dgm:pt>
    <dgm:pt modelId="{E778B68A-4895-479C-9A26-FBD716B27E25}" type="pres">
      <dgm:prSet presAssocID="{E2B21479-E8D4-45A7-8BC7-D67178352838}" presName="node" presStyleLbl="node1" presStyleIdx="4" presStyleCnt="6">
        <dgm:presLayoutVars>
          <dgm:bulletEnabled val="1"/>
        </dgm:presLayoutVars>
      </dgm:prSet>
      <dgm:spPr/>
    </dgm:pt>
    <dgm:pt modelId="{DEA344A7-F35B-424A-9A6E-5CD84738FBD3}" type="pres">
      <dgm:prSet presAssocID="{27B7E753-911D-44D6-85C8-FDD49337467B}" presName="sibTrans" presStyleCnt="0"/>
      <dgm:spPr/>
    </dgm:pt>
    <dgm:pt modelId="{2C43324A-CAB6-4FA5-A4FE-3098EAFCA1EB}" type="pres">
      <dgm:prSet presAssocID="{96F9A108-B4A8-4455-8E54-C2C4FEAF1407}" presName="node" presStyleLbl="node1" presStyleIdx="5" presStyleCnt="6">
        <dgm:presLayoutVars>
          <dgm:bulletEnabled val="1"/>
        </dgm:presLayoutVars>
      </dgm:prSet>
      <dgm:spPr/>
    </dgm:pt>
  </dgm:ptLst>
  <dgm:cxnLst>
    <dgm:cxn modelId="{5DCBC51E-E338-4417-AE88-0769CA0132BA}" type="presOf" srcId="{DC7F958F-8515-4F75-8BA2-FD9064B5EABE}" destId="{6F45DBB3-DE81-4461-A967-2E754B392FAA}" srcOrd="0" destOrd="0" presId="urn:microsoft.com/office/officeart/2005/8/layout/default"/>
    <dgm:cxn modelId="{4CA23136-4407-465C-B1FB-2376BAC16C82}" srcId="{DC7F958F-8515-4F75-8BA2-FD9064B5EABE}" destId="{96F9A108-B4A8-4455-8E54-C2C4FEAF1407}" srcOrd="5" destOrd="0" parTransId="{0543B6F0-9345-4D95-87B3-2EBD8AB34FFF}" sibTransId="{A39596B1-6939-4017-AF6B-F6359C924CDD}"/>
    <dgm:cxn modelId="{07790D39-ECC0-4586-97D0-AEDF9BF86E4C}" type="presOf" srcId="{079AE41D-BA4B-40D6-BC13-8C803B7CE2E1}" destId="{2C43324A-CAB6-4FA5-A4FE-3098EAFCA1EB}" srcOrd="0" destOrd="1" presId="urn:microsoft.com/office/officeart/2005/8/layout/default"/>
    <dgm:cxn modelId="{4F07893D-811F-4F30-AAF4-3724B9C73C10}" type="presOf" srcId="{96F9A108-B4A8-4455-8E54-C2C4FEAF1407}" destId="{2C43324A-CAB6-4FA5-A4FE-3098EAFCA1EB}" srcOrd="0" destOrd="0" presId="urn:microsoft.com/office/officeart/2005/8/layout/default"/>
    <dgm:cxn modelId="{670E1273-CD7F-443A-A7BE-564B1B8A2D92}" srcId="{E2B21479-E8D4-45A7-8BC7-D67178352838}" destId="{9AEFBE64-C63B-42DC-B5E5-31A185A09462}" srcOrd="0" destOrd="0" parTransId="{D65DB63F-A7B2-4109-A12E-D5540BA53607}" sibTransId="{7648DC41-4D53-42E6-9306-95C136DAC9F5}"/>
    <dgm:cxn modelId="{70A38D73-ED46-4D7D-A202-A46A2EB7588A}" srcId="{DC7F958F-8515-4F75-8BA2-FD9064B5EABE}" destId="{E2B21479-E8D4-45A7-8BC7-D67178352838}" srcOrd="4" destOrd="0" parTransId="{F0892C06-6BAD-4AC6-A19A-E98F4A29ADD6}" sibTransId="{27B7E753-911D-44D6-85C8-FDD49337467B}"/>
    <dgm:cxn modelId="{CC9BC47A-4E60-49B8-9DA0-08869F4DC5F4}" srcId="{DC7F958F-8515-4F75-8BA2-FD9064B5EABE}" destId="{A68CC647-DF65-4A09-9B7E-DDA400A71CC3}" srcOrd="0" destOrd="0" parTransId="{5BCA63B4-289E-4F03-A137-469942FE2192}" sibTransId="{1E0D3E54-7618-45E5-A2E1-734488489F79}"/>
    <dgm:cxn modelId="{06D6417B-86CD-4AE8-8F81-47F94C372B58}" srcId="{DC7F958F-8515-4F75-8BA2-FD9064B5EABE}" destId="{2304A30A-6DCE-411A-B924-FF84F55EF000}" srcOrd="3" destOrd="0" parTransId="{0446C588-6076-4C88-AE09-422C3958E6FA}" sibTransId="{6749748C-5646-457A-8026-AB30FEBDA1A7}"/>
    <dgm:cxn modelId="{9CC23686-6D64-4728-986E-9AB12A023EAC}" type="presOf" srcId="{E2B21479-E8D4-45A7-8BC7-D67178352838}" destId="{E778B68A-4895-479C-9A26-FBD716B27E25}" srcOrd="0" destOrd="0" presId="urn:microsoft.com/office/officeart/2005/8/layout/default"/>
    <dgm:cxn modelId="{06AD0A88-D5E2-48D8-ACF9-B967BEF9ACA1}" srcId="{DC7F958F-8515-4F75-8BA2-FD9064B5EABE}" destId="{41676225-0B5F-4EA2-B633-CD5C2C702CAE}" srcOrd="1" destOrd="0" parTransId="{045B836F-DA53-46B5-9D2B-FB7F77AF529D}" sibTransId="{177980D3-5714-4C1A-A2A2-9E7E6DA94DC0}"/>
    <dgm:cxn modelId="{A0ABD9A3-081D-4D76-B5F1-040952527C48}" srcId="{96F9A108-B4A8-4455-8E54-C2C4FEAF1407}" destId="{079AE41D-BA4B-40D6-BC13-8C803B7CE2E1}" srcOrd="0" destOrd="0" parTransId="{123F79B8-DDFC-4316-97C8-FFF03615A6B8}" sibTransId="{99FFC446-908A-4D7F-A9DD-56B955E66F1D}"/>
    <dgm:cxn modelId="{C88136A6-8435-423C-8EAE-C2062C21EE56}" type="presOf" srcId="{9AEFBE64-C63B-42DC-B5E5-31A185A09462}" destId="{E778B68A-4895-479C-9A26-FBD716B27E25}" srcOrd="0" destOrd="1" presId="urn:microsoft.com/office/officeart/2005/8/layout/default"/>
    <dgm:cxn modelId="{EE2448CC-DFB9-48AC-8CC4-8287C7F95FC4}" srcId="{DC7F958F-8515-4F75-8BA2-FD9064B5EABE}" destId="{C36AA3FA-6140-40AC-A149-946FAC6F6856}" srcOrd="2" destOrd="0" parTransId="{0055ED9D-B590-44ED-B149-0D15C74814CF}" sibTransId="{E10855B5-FE36-4D63-8417-C6F04458EF8F}"/>
    <dgm:cxn modelId="{0D676CD2-8E16-450F-8D71-28256C77761A}" type="presOf" srcId="{C36AA3FA-6140-40AC-A149-946FAC6F6856}" destId="{F045E671-033B-4537-9820-AB2282B3342A}" srcOrd="0" destOrd="0" presId="urn:microsoft.com/office/officeart/2005/8/layout/default"/>
    <dgm:cxn modelId="{9C5352E4-5B1D-4E29-BB00-C95427FC7D70}" type="presOf" srcId="{2304A30A-6DCE-411A-B924-FF84F55EF000}" destId="{58DF8121-8508-4F9A-AEE1-6E8D9C65FF17}" srcOrd="0" destOrd="0" presId="urn:microsoft.com/office/officeart/2005/8/layout/default"/>
    <dgm:cxn modelId="{67BE63ED-6F24-4993-86E5-857513BA59A4}" type="presOf" srcId="{A68CC647-DF65-4A09-9B7E-DDA400A71CC3}" destId="{BFF82F4D-828D-45E1-AA49-D3BA646FC7DF}" srcOrd="0" destOrd="0" presId="urn:microsoft.com/office/officeart/2005/8/layout/default"/>
    <dgm:cxn modelId="{C3CBEAF7-7375-47E4-83C6-FEBECC3C1CA3}" type="presOf" srcId="{41676225-0B5F-4EA2-B633-CD5C2C702CAE}" destId="{7D622CA6-FE0C-48E2-84FE-FD7884B758BA}" srcOrd="0" destOrd="0" presId="urn:microsoft.com/office/officeart/2005/8/layout/default"/>
    <dgm:cxn modelId="{CC41F03E-0AA2-4029-AB97-6E922B3327B0}" type="presParOf" srcId="{6F45DBB3-DE81-4461-A967-2E754B392FAA}" destId="{BFF82F4D-828D-45E1-AA49-D3BA646FC7DF}" srcOrd="0" destOrd="0" presId="urn:microsoft.com/office/officeart/2005/8/layout/default"/>
    <dgm:cxn modelId="{6B41B083-8526-4B15-B3D2-CD7F4CD708C7}" type="presParOf" srcId="{6F45DBB3-DE81-4461-A967-2E754B392FAA}" destId="{37C2771E-DC1D-4320-B97E-DE43D84580AE}" srcOrd="1" destOrd="0" presId="urn:microsoft.com/office/officeart/2005/8/layout/default"/>
    <dgm:cxn modelId="{BCBA3342-D47A-47FD-920F-102FBE1ED070}" type="presParOf" srcId="{6F45DBB3-DE81-4461-A967-2E754B392FAA}" destId="{7D622CA6-FE0C-48E2-84FE-FD7884B758BA}" srcOrd="2" destOrd="0" presId="urn:microsoft.com/office/officeart/2005/8/layout/default"/>
    <dgm:cxn modelId="{FE199310-571C-4582-8719-D588F937674F}" type="presParOf" srcId="{6F45DBB3-DE81-4461-A967-2E754B392FAA}" destId="{D3B81D42-1632-4BEE-90E7-A1A449F248B6}" srcOrd="3" destOrd="0" presId="urn:microsoft.com/office/officeart/2005/8/layout/default"/>
    <dgm:cxn modelId="{EDB74DE8-95D0-4759-93CF-137DF2DE51E9}" type="presParOf" srcId="{6F45DBB3-DE81-4461-A967-2E754B392FAA}" destId="{F045E671-033B-4537-9820-AB2282B3342A}" srcOrd="4" destOrd="0" presId="urn:microsoft.com/office/officeart/2005/8/layout/default"/>
    <dgm:cxn modelId="{81AF4F5E-9913-4C16-A7A7-99E60487DE80}" type="presParOf" srcId="{6F45DBB3-DE81-4461-A967-2E754B392FAA}" destId="{713A23AB-747F-4FD4-A7F4-001AEE7BBF4C}" srcOrd="5" destOrd="0" presId="urn:microsoft.com/office/officeart/2005/8/layout/default"/>
    <dgm:cxn modelId="{EAFAED43-CAEB-4553-A5C2-621887CC79BA}" type="presParOf" srcId="{6F45DBB3-DE81-4461-A967-2E754B392FAA}" destId="{58DF8121-8508-4F9A-AEE1-6E8D9C65FF17}" srcOrd="6" destOrd="0" presId="urn:microsoft.com/office/officeart/2005/8/layout/default"/>
    <dgm:cxn modelId="{163265B1-6AA7-41D4-8E18-A9E52B19BA67}" type="presParOf" srcId="{6F45DBB3-DE81-4461-A967-2E754B392FAA}" destId="{00285C84-C709-4CED-A788-E9C847CFA341}" srcOrd="7" destOrd="0" presId="urn:microsoft.com/office/officeart/2005/8/layout/default"/>
    <dgm:cxn modelId="{FCC2AE7F-D5BC-4662-8C31-5EC936E0DBCB}" type="presParOf" srcId="{6F45DBB3-DE81-4461-A967-2E754B392FAA}" destId="{E778B68A-4895-479C-9A26-FBD716B27E25}" srcOrd="8" destOrd="0" presId="urn:microsoft.com/office/officeart/2005/8/layout/default"/>
    <dgm:cxn modelId="{0F6507A1-0C66-404D-A8F1-E795BDD1BA53}" type="presParOf" srcId="{6F45DBB3-DE81-4461-A967-2E754B392FAA}" destId="{DEA344A7-F35B-424A-9A6E-5CD84738FBD3}" srcOrd="9" destOrd="0" presId="urn:microsoft.com/office/officeart/2005/8/layout/default"/>
    <dgm:cxn modelId="{82A98FF7-5BD6-474B-B9A8-61BB08D71169}" type="presParOf" srcId="{6F45DBB3-DE81-4461-A967-2E754B392FAA}" destId="{2C43324A-CAB6-4FA5-A4FE-3098EAFCA1E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82F4D-828D-45E1-AA49-D3BA646FC7DF}">
      <dsp:nvSpPr>
        <dsp:cNvPr id="0" name=""/>
        <dsp:cNvSpPr/>
      </dsp:nvSpPr>
      <dsp:spPr>
        <a:xfrm>
          <a:off x="1221978" y="2645"/>
          <a:ext cx="2706687" cy="162401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b="1" i="0" kern="1200" dirty="0" err="1"/>
            <a:t>skforecast</a:t>
          </a:r>
          <a:endParaRPr lang="es-ES" sz="3200" kern="1200" dirty="0"/>
        </a:p>
      </dsp:txBody>
      <dsp:txXfrm>
        <a:off x="1221978" y="2645"/>
        <a:ext cx="2706687" cy="1624012"/>
      </dsp:txXfrm>
    </dsp:sp>
    <dsp:sp modelId="{7D622CA6-FE0C-48E2-84FE-FD7884B758BA}">
      <dsp:nvSpPr>
        <dsp:cNvPr id="0" name=""/>
        <dsp:cNvSpPr/>
      </dsp:nvSpPr>
      <dsp:spPr>
        <a:xfrm>
          <a:off x="4199334" y="2645"/>
          <a:ext cx="2706687" cy="162401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b="1" i="0" kern="1200" dirty="0" err="1"/>
            <a:t>PyCaret</a:t>
          </a:r>
          <a:endParaRPr lang="es-ES" sz="3200" kern="1200" dirty="0"/>
        </a:p>
      </dsp:txBody>
      <dsp:txXfrm>
        <a:off x="4199334" y="2645"/>
        <a:ext cx="2706687" cy="1624012"/>
      </dsp:txXfrm>
    </dsp:sp>
    <dsp:sp modelId="{F045E671-033B-4537-9820-AB2282B3342A}">
      <dsp:nvSpPr>
        <dsp:cNvPr id="0" name=""/>
        <dsp:cNvSpPr/>
      </dsp:nvSpPr>
      <dsp:spPr>
        <a:xfrm>
          <a:off x="1221978" y="1897327"/>
          <a:ext cx="2706687" cy="162401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b="1" i="0" kern="1200" dirty="0" err="1"/>
            <a:t>Darts</a:t>
          </a:r>
          <a:endParaRPr lang="es-ES" sz="3200" kern="1200" dirty="0"/>
        </a:p>
      </dsp:txBody>
      <dsp:txXfrm>
        <a:off x="1221978" y="1897327"/>
        <a:ext cx="2706687" cy="1624012"/>
      </dsp:txXfrm>
    </dsp:sp>
    <dsp:sp modelId="{58DF8121-8508-4F9A-AEE1-6E8D9C65FF17}">
      <dsp:nvSpPr>
        <dsp:cNvPr id="0" name=""/>
        <dsp:cNvSpPr/>
      </dsp:nvSpPr>
      <dsp:spPr>
        <a:xfrm>
          <a:off x="4199334" y="1897327"/>
          <a:ext cx="2706687" cy="162401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b="1" i="0" kern="1200" dirty="0" err="1"/>
            <a:t>sktime</a:t>
          </a:r>
          <a:endParaRPr lang="es-ES" sz="3200" kern="1200" dirty="0"/>
        </a:p>
      </dsp:txBody>
      <dsp:txXfrm>
        <a:off x="4199334" y="1897327"/>
        <a:ext cx="2706687" cy="1624012"/>
      </dsp:txXfrm>
    </dsp:sp>
    <dsp:sp modelId="{E778B68A-4895-479C-9A26-FBD716B27E25}">
      <dsp:nvSpPr>
        <dsp:cNvPr id="0" name=""/>
        <dsp:cNvSpPr/>
      </dsp:nvSpPr>
      <dsp:spPr>
        <a:xfrm>
          <a:off x="1221978" y="3792008"/>
          <a:ext cx="2706687" cy="162401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s-ES" sz="3200" b="1" i="0" kern="1200" dirty="0" err="1"/>
            <a:t>Pmdarima</a:t>
          </a:r>
          <a:endParaRPr lang="es-ES" sz="3200" kern="1200" dirty="0"/>
        </a:p>
        <a:p>
          <a:pPr marL="228600" lvl="1" indent="-228600" algn="l" defTabSz="1111250">
            <a:lnSpc>
              <a:spcPct val="90000"/>
            </a:lnSpc>
            <a:spcBef>
              <a:spcPct val="0"/>
            </a:spcBef>
            <a:spcAft>
              <a:spcPct val="15000"/>
            </a:spcAft>
            <a:buChar char="•"/>
          </a:pPr>
          <a:r>
            <a:rPr lang="es-ES" sz="2500" b="1" i="0" kern="1200" dirty="0" err="1"/>
            <a:t>Statsforecast</a:t>
          </a:r>
          <a:endParaRPr lang="es-ES" sz="2500" kern="1200" dirty="0"/>
        </a:p>
      </dsp:txBody>
      <dsp:txXfrm>
        <a:off x="1221978" y="3792008"/>
        <a:ext cx="2706687" cy="1624012"/>
      </dsp:txXfrm>
    </dsp:sp>
    <dsp:sp modelId="{2C43324A-CAB6-4FA5-A4FE-3098EAFCA1EB}">
      <dsp:nvSpPr>
        <dsp:cNvPr id="0" name=""/>
        <dsp:cNvSpPr/>
      </dsp:nvSpPr>
      <dsp:spPr>
        <a:xfrm>
          <a:off x="4199334" y="3792008"/>
          <a:ext cx="2706687" cy="162401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s-ES" sz="3200" b="1" i="0" kern="1200" dirty="0" err="1"/>
            <a:t>Prophet</a:t>
          </a:r>
          <a:endParaRPr lang="es-ES" sz="3200" kern="1200" dirty="0"/>
        </a:p>
        <a:p>
          <a:pPr marL="228600" lvl="1" indent="-228600" algn="l" defTabSz="1111250">
            <a:lnSpc>
              <a:spcPct val="90000"/>
            </a:lnSpc>
            <a:spcBef>
              <a:spcPct val="0"/>
            </a:spcBef>
            <a:spcAft>
              <a:spcPct val="15000"/>
            </a:spcAft>
            <a:buChar char="•"/>
          </a:pPr>
          <a:r>
            <a:rPr lang="es-ES" sz="2500" b="1" i="0" kern="1200" dirty="0" err="1"/>
            <a:t>NeuralProphet</a:t>
          </a:r>
          <a:endParaRPr lang="es-ES" sz="2500" kern="1200" dirty="0"/>
        </a:p>
      </dsp:txBody>
      <dsp:txXfrm>
        <a:off x="4199334" y="3792008"/>
        <a:ext cx="2706687" cy="162401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8b485b1ff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a8b485b1ff_0_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2" name="Google Shape;182;ga8b485b1ff_0_2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8b485b1ff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ga8b485b1ff_0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8" name="Google Shape;188;ga8b485b1ff_0_1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8b485b1ff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a8b485b1ff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6" name="Google Shape;196;ga8b485b1ff_0_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8b485b1ff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a8b485b1ff_0_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2" name="Google Shape;202;ga8b485b1ff_0_1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8b485b1ff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a8b485b1ff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4" name="Google Shape;214;ga8b485b1ff_0_1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8b485b1ff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a8b485b1ff_0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28" name="Google Shape;228;ga8b485b1ff_0_1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8b485b1ff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a8b485b1ff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6" name="Google Shape;196;ga8b485b1ff_0_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19</a:t>
            </a:fld>
            <a:endParaRPr/>
          </a:p>
        </p:txBody>
      </p:sp>
    </p:spTree>
    <p:extLst>
      <p:ext uri="{BB962C8B-B14F-4D97-AF65-F5344CB8AC3E}">
        <p14:creationId xmlns:p14="http://schemas.microsoft.com/office/powerpoint/2010/main" val="3534139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8b485b1ff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a8b485b1ff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0" name="Google Shape;240;ga8b485b1ff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20</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8b485b1ff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a8b485b1ff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0" name="Google Shape;240;ga8b485b1ff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21</a:t>
            </a:fld>
            <a:endParaRPr/>
          </a:p>
        </p:txBody>
      </p:sp>
    </p:spTree>
    <p:extLst>
      <p:ext uri="{BB962C8B-B14F-4D97-AF65-F5344CB8AC3E}">
        <p14:creationId xmlns:p14="http://schemas.microsoft.com/office/powerpoint/2010/main" val="2368119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8b485b1ff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a8b485b1ff_0_2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09" name="Google Shape;309;ga8b485b1ff_0_2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22</a:t>
            </a:fld>
            <a:endParaRPr/>
          </a:p>
        </p:txBody>
      </p:sp>
    </p:spTree>
    <p:extLst>
      <p:ext uri="{BB962C8B-B14F-4D97-AF65-F5344CB8AC3E}">
        <p14:creationId xmlns:p14="http://schemas.microsoft.com/office/powerpoint/2010/main" val="423249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9" name="Google Shape;99;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8b485b1ff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a8b485b1ff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0" name="Google Shape;240;ga8b485b1ff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23</a:t>
            </a:fld>
            <a:endParaRPr/>
          </a:p>
        </p:txBody>
      </p:sp>
    </p:spTree>
    <p:extLst>
      <p:ext uri="{BB962C8B-B14F-4D97-AF65-F5344CB8AC3E}">
        <p14:creationId xmlns:p14="http://schemas.microsoft.com/office/powerpoint/2010/main" val="3056811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8b485b1ff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a8b485b1ff_0_2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09" name="Google Shape;309;ga8b485b1ff_0_2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24</a:t>
            </a:fld>
            <a:endParaRPr/>
          </a:p>
        </p:txBody>
      </p:sp>
    </p:spTree>
    <p:extLst>
      <p:ext uri="{BB962C8B-B14F-4D97-AF65-F5344CB8AC3E}">
        <p14:creationId xmlns:p14="http://schemas.microsoft.com/office/powerpoint/2010/main" val="155389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8b485b1ff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a8b485b1ff_0_2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09" name="Google Shape;309;ga8b485b1ff_0_2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25</a:t>
            </a:fld>
            <a:endParaRPr/>
          </a:p>
        </p:txBody>
      </p:sp>
    </p:spTree>
    <p:extLst>
      <p:ext uri="{BB962C8B-B14F-4D97-AF65-F5344CB8AC3E}">
        <p14:creationId xmlns:p14="http://schemas.microsoft.com/office/powerpoint/2010/main" val="70728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8b485b1ff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a8b485b1ff_0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72" name="Google Shape;272;ga8b485b1ff_0_2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d1a4756b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ad1a4756b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80" name="Google Shape;280;gad1a4756b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8b485b1ff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a8b485b1ff_0_2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86" name="Google Shape;286;ga8b485b1ff_0_2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8b485b1ff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a8b485b1ff_0_2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86" name="Google Shape;286;ga8b485b1ff_0_2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29</a:t>
            </a:fld>
            <a:endParaRPr/>
          </a:p>
        </p:txBody>
      </p:sp>
    </p:spTree>
    <p:extLst>
      <p:ext uri="{BB962C8B-B14F-4D97-AF65-F5344CB8AC3E}">
        <p14:creationId xmlns:p14="http://schemas.microsoft.com/office/powerpoint/2010/main" val="487145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a8b485b1ff_0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a8b485b1ff_0_2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97" name="Google Shape;297;ga8b485b1ff_0_2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8b485b1ff_0_3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a8b485b1ff_0_3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7" name="Google Shape;327;ga8b485b1ff_0_3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31</a:t>
            </a:fld>
            <a:endParaRPr/>
          </a:p>
        </p:txBody>
      </p:sp>
    </p:spTree>
    <p:extLst>
      <p:ext uri="{BB962C8B-B14F-4D97-AF65-F5344CB8AC3E}">
        <p14:creationId xmlns:p14="http://schemas.microsoft.com/office/powerpoint/2010/main" val="1738631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8b485b1ff_0_3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a8b485b1ff_0_3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7" name="Google Shape;327;ga8b485b1ff_0_3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8b485b1f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ga8b485b1ff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7" name="Google Shape;107;ga8b485b1ff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8b485b1ff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a8b485b1ff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6" name="Google Shape;196;ga8b485b1ff_0_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34</a:t>
            </a:fld>
            <a:endParaRPr/>
          </a:p>
        </p:txBody>
      </p:sp>
    </p:spTree>
    <p:extLst>
      <p:ext uri="{BB962C8B-B14F-4D97-AF65-F5344CB8AC3E}">
        <p14:creationId xmlns:p14="http://schemas.microsoft.com/office/powerpoint/2010/main" val="413620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8b485b1ff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a8b485b1ff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5" name="Google Shape;115;ga8b485b1ff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8b485b1f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a8b485b1f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4" name="Google Shape;164;ga8b485b1f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a8b485b1ff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a8b485b1ff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2" name="Google Shape;172;ga8b485b1ff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8b485b1ff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a8b485b1ff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2" name="Google Shape;142;ga8b485b1ff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8b485b1ff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a8b485b1ff_0_2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1" name="Google Shape;151;ga8b485b1ff_0_2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8b485b1ff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a8b485b1ff_0_2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1" name="Google Shape;151;ga8b485b1ff_0_2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12</a:t>
            </a:fld>
            <a:endParaRPr/>
          </a:p>
        </p:txBody>
      </p:sp>
    </p:spTree>
    <p:extLst>
      <p:ext uri="{BB962C8B-B14F-4D97-AF65-F5344CB8AC3E}">
        <p14:creationId xmlns:p14="http://schemas.microsoft.com/office/powerpoint/2010/main" val="1309592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 name="Google Shape;18;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 name="Google Shape;1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3" name="Google Shape;43;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5" name="Google Shape;45;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2276518" y="2330166"/>
            <a:ext cx="7638964" cy="21976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GB" dirty="0">
                <a:solidFill>
                  <a:srgbClr val="FF0000"/>
                </a:solidFill>
              </a:rPr>
              <a:t>Machine Learning  </a:t>
            </a:r>
            <a:br>
              <a:rPr lang="en-GB" dirty="0">
                <a:solidFill>
                  <a:srgbClr val="FF0000"/>
                </a:solidFill>
              </a:rPr>
            </a:br>
            <a:r>
              <a:rPr lang="en-GB" dirty="0">
                <a:solidFill>
                  <a:srgbClr val="FF0000"/>
                </a:solidFill>
              </a:rPr>
              <a:t>Series de </a:t>
            </a:r>
            <a:r>
              <a:rPr lang="en-GB" dirty="0" err="1">
                <a:solidFill>
                  <a:srgbClr val="FF0000"/>
                </a:solidFill>
              </a:rPr>
              <a:t>tiempo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4;ga8b485b1ff_0_84">
            <a:extLst>
              <a:ext uri="{FF2B5EF4-FFF2-40B4-BE49-F238E27FC236}">
                <a16:creationId xmlns:a16="http://schemas.microsoft.com/office/drawing/2014/main" id="{A9072964-18E8-4BC1-B5B3-77F32B23EE88}"/>
              </a:ext>
            </a:extLst>
          </p:cNvPr>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Visualización</a:t>
            </a:r>
            <a:r>
              <a:rPr lang="en-GB" dirty="0">
                <a:solidFill>
                  <a:srgbClr val="FF0000"/>
                </a:solidFill>
              </a:rPr>
              <a:t> Time Series</a:t>
            </a:r>
            <a:endParaRPr dirty="0"/>
          </a:p>
        </p:txBody>
      </p:sp>
      <p:sp>
        <p:nvSpPr>
          <p:cNvPr id="9" name="CuadroTexto 8">
            <a:extLst>
              <a:ext uri="{FF2B5EF4-FFF2-40B4-BE49-F238E27FC236}">
                <a16:creationId xmlns:a16="http://schemas.microsoft.com/office/drawing/2014/main" id="{B8DEE4B1-4E14-4AD0-AB5C-CAF6D20A3E0F}"/>
              </a:ext>
            </a:extLst>
          </p:cNvPr>
          <p:cNvSpPr txBox="1"/>
          <p:nvPr/>
        </p:nvSpPr>
        <p:spPr>
          <a:xfrm>
            <a:off x="838200" y="1536936"/>
            <a:ext cx="6096000" cy="646331"/>
          </a:xfrm>
          <a:prstGeom prst="rect">
            <a:avLst/>
          </a:prstGeom>
          <a:noFill/>
        </p:spPr>
        <p:txBody>
          <a:bodyPr wrap="square">
            <a:spAutoFit/>
          </a:bodyPr>
          <a:lstStyle/>
          <a:p>
            <a:pPr algn="l"/>
            <a:r>
              <a:rPr lang="es-ES" sz="1800" b="1" i="0" dirty="0" err="1">
                <a:solidFill>
                  <a:srgbClr val="FF0000"/>
                </a:solidFill>
                <a:effectLst/>
                <a:latin typeface="Open Sans" panose="020B0604020202020204" pitchFamily="34" charset="0"/>
              </a:rPr>
              <a:t>Backtesting</a:t>
            </a:r>
            <a:r>
              <a:rPr lang="es-ES" sz="1800" b="1" i="0" dirty="0">
                <a:solidFill>
                  <a:srgbClr val="FF0000"/>
                </a:solidFill>
                <a:effectLst/>
                <a:latin typeface="Open Sans" panose="020B0604020202020204" pitchFamily="34" charset="0"/>
              </a:rPr>
              <a:t> sin reajuste con tamaño de entrenamiento fijo</a:t>
            </a:r>
          </a:p>
        </p:txBody>
      </p:sp>
      <p:sp>
        <p:nvSpPr>
          <p:cNvPr id="10" name="CuadroTexto 9">
            <a:extLst>
              <a:ext uri="{FF2B5EF4-FFF2-40B4-BE49-F238E27FC236}">
                <a16:creationId xmlns:a16="http://schemas.microsoft.com/office/drawing/2014/main" id="{EB64B371-5E45-47CE-B194-27DCDCCAA604}"/>
              </a:ext>
            </a:extLst>
          </p:cNvPr>
          <p:cNvSpPr txBox="1"/>
          <p:nvPr/>
        </p:nvSpPr>
        <p:spPr>
          <a:xfrm>
            <a:off x="923925" y="2306376"/>
            <a:ext cx="5172075" cy="2677656"/>
          </a:xfrm>
          <a:prstGeom prst="rect">
            <a:avLst/>
          </a:prstGeom>
          <a:noFill/>
        </p:spPr>
        <p:txBody>
          <a:bodyPr wrap="square" rtlCol="0">
            <a:spAutoFit/>
          </a:bodyPr>
          <a:lstStyle/>
          <a:p>
            <a:pPr algn="just"/>
            <a:r>
              <a:rPr lang="es-ES" dirty="0">
                <a:solidFill>
                  <a:schemeClr val="bg1"/>
                </a:solidFill>
              </a:rPr>
              <a:t>En este enfoque, el modelo se entrena utilizando una ventana fija de observaciones pasadas, y las pruebas se realizan de forma continua, avanzando la ventana de entrenamiento en el tiempo. El tamaño de la ventana de entrenamiento se mantiene constante, lo que permite probar el modelo en diferentes secciones de los datos. </a:t>
            </a:r>
          </a:p>
          <a:p>
            <a:pPr algn="just"/>
            <a:endParaRPr lang="es-ES" dirty="0">
              <a:solidFill>
                <a:schemeClr val="bg1"/>
              </a:solidFill>
            </a:endParaRPr>
          </a:p>
          <a:p>
            <a:pPr algn="just"/>
            <a:r>
              <a:rPr lang="es-ES" dirty="0">
                <a:solidFill>
                  <a:schemeClr val="bg1"/>
                </a:solidFill>
              </a:rPr>
              <a:t>Esta técnica es especialmente útil cuando se dispone de una cantidad limitada de datos o cuando los datos no son estacionarios y el rendimiento del modelo puede variar con el tiempo. También se conoce como validación cruzada de series temporales o validación </a:t>
            </a:r>
            <a:r>
              <a:rPr lang="es-ES" dirty="0" err="1">
                <a:solidFill>
                  <a:schemeClr val="bg1"/>
                </a:solidFill>
              </a:rPr>
              <a:t>walk</a:t>
            </a:r>
            <a:r>
              <a:rPr lang="es-ES" dirty="0">
                <a:solidFill>
                  <a:schemeClr val="bg1"/>
                </a:solidFill>
              </a:rPr>
              <a:t>-forward.</a:t>
            </a:r>
          </a:p>
        </p:txBody>
      </p:sp>
      <p:pic>
        <p:nvPicPr>
          <p:cNvPr id="2050" name="Picture 2" descr="No description has been provided for this image">
            <a:extLst>
              <a:ext uri="{FF2B5EF4-FFF2-40B4-BE49-F238E27FC236}">
                <a16:creationId xmlns:a16="http://schemas.microsoft.com/office/drawing/2014/main" id="{BD743C24-662D-4153-80AF-354E5B150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974713"/>
            <a:ext cx="4464668" cy="13257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8C435AA5-D22D-4F7A-B782-B29589143E1C}"/>
              </a:ext>
            </a:extLst>
          </p:cNvPr>
          <p:cNvPicPr>
            <a:picLocks noChangeAspect="1"/>
          </p:cNvPicPr>
          <p:nvPr/>
        </p:nvPicPr>
        <p:blipFill>
          <a:blip r:embed="rId3"/>
          <a:stretch>
            <a:fillRect/>
          </a:stretch>
        </p:blipFill>
        <p:spPr>
          <a:xfrm>
            <a:off x="6934201" y="3826933"/>
            <a:ext cx="4419600" cy="1964266"/>
          </a:xfrm>
          <a:prstGeom prst="rect">
            <a:avLst/>
          </a:prstGeom>
        </p:spPr>
      </p:pic>
    </p:spTree>
    <p:extLst>
      <p:ext uri="{BB962C8B-B14F-4D97-AF65-F5344CB8AC3E}">
        <p14:creationId xmlns:p14="http://schemas.microsoft.com/office/powerpoint/2010/main" val="2037292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a8b485b1ff_0_23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Visualización Time Series</a:t>
            </a:r>
            <a:endParaRPr/>
          </a:p>
        </p:txBody>
      </p:sp>
      <p:sp>
        <p:nvSpPr>
          <p:cNvPr id="155" name="Google Shape;155;ga8b485b1ff_0_231"/>
          <p:cNvSpPr txBox="1"/>
          <p:nvPr/>
        </p:nvSpPr>
        <p:spPr>
          <a:xfrm>
            <a:off x="760275" y="2438475"/>
            <a:ext cx="4446600" cy="100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500" dirty="0">
                <a:solidFill>
                  <a:schemeClr val="lt1"/>
                </a:solidFill>
                <a:latin typeface="Calibri"/>
                <a:ea typeface="Calibri"/>
                <a:cs typeface="Calibri"/>
                <a:sym typeface="Calibri"/>
              </a:rPr>
              <a:t>Si </a:t>
            </a:r>
            <a:r>
              <a:rPr lang="en-GB" sz="1500" dirty="0" err="1">
                <a:solidFill>
                  <a:schemeClr val="lt1"/>
                </a:solidFill>
                <a:latin typeface="Calibri"/>
                <a:ea typeface="Calibri"/>
                <a:cs typeface="Calibri"/>
                <a:sym typeface="Calibri"/>
              </a:rPr>
              <a:t>tenemos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muchas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irregularidades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la </a:t>
            </a:r>
            <a:r>
              <a:rPr lang="en-GB" sz="1500" dirty="0" err="1">
                <a:solidFill>
                  <a:schemeClr val="lt1"/>
                </a:solidFill>
                <a:latin typeface="Calibri"/>
                <a:ea typeface="Calibri"/>
                <a:cs typeface="Calibri"/>
                <a:sym typeface="Calibri"/>
              </a:rPr>
              <a:t>serie</a:t>
            </a:r>
            <a:r>
              <a:rPr lang="en-GB" sz="1500" dirty="0">
                <a:solidFill>
                  <a:schemeClr val="lt1"/>
                </a:solidFill>
                <a:latin typeface="Calibri"/>
                <a:ea typeface="Calibri"/>
                <a:cs typeface="Calibri"/>
                <a:sym typeface="Calibri"/>
              </a:rPr>
              <a:t> temporal, </a:t>
            </a:r>
            <a:r>
              <a:rPr lang="en-GB" sz="1500" dirty="0" err="1">
                <a:solidFill>
                  <a:schemeClr val="lt1"/>
                </a:solidFill>
                <a:latin typeface="Calibri"/>
                <a:ea typeface="Calibri"/>
                <a:cs typeface="Calibri"/>
                <a:sym typeface="Calibri"/>
              </a:rPr>
              <a:t>podemos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aplicar</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varias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técnicas</a:t>
            </a:r>
            <a:r>
              <a:rPr lang="en-GB" sz="1500" dirty="0">
                <a:solidFill>
                  <a:schemeClr val="lt1"/>
                </a:solidFill>
                <a:latin typeface="Calibri"/>
                <a:ea typeface="Calibri"/>
                <a:cs typeface="Calibri"/>
                <a:sym typeface="Calibri"/>
              </a:rPr>
              <a:t> para la </a:t>
            </a:r>
            <a:r>
              <a:rPr lang="en-GB" sz="1500" dirty="0" err="1">
                <a:solidFill>
                  <a:schemeClr val="lt1"/>
                </a:solidFill>
                <a:latin typeface="Calibri"/>
                <a:ea typeface="Calibri"/>
                <a:cs typeface="Calibri"/>
                <a:sym typeface="Calibri"/>
              </a:rPr>
              <a:t>mejora</a:t>
            </a:r>
            <a:r>
              <a:rPr lang="en-GB" sz="1500" dirty="0">
                <a:solidFill>
                  <a:schemeClr val="lt1"/>
                </a:solidFill>
                <a:latin typeface="Calibri"/>
                <a:ea typeface="Calibri"/>
                <a:cs typeface="Calibri"/>
                <a:sym typeface="Calibri"/>
              </a:rPr>
              <a:t> de la </a:t>
            </a:r>
            <a:r>
              <a:rPr lang="en-GB" sz="1500" dirty="0" err="1">
                <a:solidFill>
                  <a:schemeClr val="lt1"/>
                </a:solidFill>
                <a:latin typeface="Calibri"/>
                <a:ea typeface="Calibri"/>
                <a:cs typeface="Calibri"/>
                <a:sym typeface="Calibri"/>
              </a:rPr>
              <a:t>visualización</a:t>
            </a:r>
            <a:endParaRPr sz="15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b="0" i="0" u="none" strike="noStrike" cap="none" dirty="0">
              <a:solidFill>
                <a:schemeClr val="lt1"/>
              </a:solidFill>
              <a:latin typeface="Calibri"/>
              <a:ea typeface="Calibri"/>
              <a:cs typeface="Calibri"/>
              <a:sym typeface="Calibri"/>
            </a:endParaRPr>
          </a:p>
        </p:txBody>
      </p:sp>
      <p:sp>
        <p:nvSpPr>
          <p:cNvPr id="157" name="Google Shape;157;ga8b485b1ff_0_231"/>
          <p:cNvSpPr txBox="1"/>
          <p:nvPr/>
        </p:nvSpPr>
        <p:spPr>
          <a:xfrm>
            <a:off x="1749825" y="3607553"/>
            <a:ext cx="2467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u="sng" dirty="0">
                <a:solidFill>
                  <a:srgbClr val="CCCCCC"/>
                </a:solidFill>
                <a:latin typeface="Calibri"/>
                <a:ea typeface="Calibri"/>
                <a:cs typeface="Calibri"/>
                <a:sym typeface="Calibri"/>
              </a:rPr>
              <a:t>Rolling</a:t>
            </a:r>
            <a:endParaRPr sz="1500" b="1" i="0" u="sng"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sp>
        <p:nvSpPr>
          <p:cNvPr id="158" name="Google Shape;158;ga8b485b1ff_0_231"/>
          <p:cNvSpPr txBox="1"/>
          <p:nvPr/>
        </p:nvSpPr>
        <p:spPr>
          <a:xfrm>
            <a:off x="7760022" y="687096"/>
            <a:ext cx="2467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u="sng" dirty="0">
                <a:solidFill>
                  <a:srgbClr val="CCCCCC"/>
                </a:solidFill>
                <a:latin typeface="Calibri"/>
                <a:ea typeface="Calibri"/>
                <a:cs typeface="Calibri"/>
                <a:sym typeface="Calibri"/>
              </a:rPr>
              <a:t>Resample</a:t>
            </a:r>
            <a:endParaRPr sz="1500" b="1" i="0" u="sng"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sp>
        <p:nvSpPr>
          <p:cNvPr id="159" name="Google Shape;159;ga8b485b1ff_0_231"/>
          <p:cNvSpPr txBox="1"/>
          <p:nvPr/>
        </p:nvSpPr>
        <p:spPr>
          <a:xfrm>
            <a:off x="7815702" y="3607553"/>
            <a:ext cx="2467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u="sng" dirty="0" err="1">
                <a:solidFill>
                  <a:srgbClr val="CCCCCC"/>
                </a:solidFill>
                <a:latin typeface="Calibri"/>
                <a:ea typeface="Calibri"/>
                <a:cs typeface="Calibri"/>
                <a:sym typeface="Calibri"/>
              </a:rPr>
              <a:t>Differenciating</a:t>
            </a:r>
            <a:endParaRPr sz="1500" b="1" i="0" u="sng"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DD1D80E5-4D03-4A44-9E21-4EB89F1B6B77}"/>
              </a:ext>
            </a:extLst>
          </p:cNvPr>
          <p:cNvPicPr>
            <a:picLocks noChangeAspect="1"/>
          </p:cNvPicPr>
          <p:nvPr/>
        </p:nvPicPr>
        <p:blipFill>
          <a:blip r:embed="rId3"/>
          <a:stretch>
            <a:fillRect/>
          </a:stretch>
        </p:blipFill>
        <p:spPr>
          <a:xfrm>
            <a:off x="6510262" y="1266537"/>
            <a:ext cx="4967021" cy="2343875"/>
          </a:xfrm>
          <a:prstGeom prst="rect">
            <a:avLst/>
          </a:prstGeom>
        </p:spPr>
      </p:pic>
      <p:pic>
        <p:nvPicPr>
          <p:cNvPr id="5" name="Imagen 4">
            <a:extLst>
              <a:ext uri="{FF2B5EF4-FFF2-40B4-BE49-F238E27FC236}">
                <a16:creationId xmlns:a16="http://schemas.microsoft.com/office/drawing/2014/main" id="{AF8ACD96-A7D2-4164-B240-3FA27D8DFCAD}"/>
              </a:ext>
            </a:extLst>
          </p:cNvPr>
          <p:cNvPicPr>
            <a:picLocks noChangeAspect="1"/>
          </p:cNvPicPr>
          <p:nvPr/>
        </p:nvPicPr>
        <p:blipFill>
          <a:blip r:embed="rId4"/>
          <a:stretch>
            <a:fillRect/>
          </a:stretch>
        </p:blipFill>
        <p:spPr>
          <a:xfrm>
            <a:off x="714717" y="4144013"/>
            <a:ext cx="5011903" cy="2348862"/>
          </a:xfrm>
          <a:prstGeom prst="rect">
            <a:avLst/>
          </a:prstGeom>
        </p:spPr>
      </p:pic>
      <p:pic>
        <p:nvPicPr>
          <p:cNvPr id="7" name="Imagen 6">
            <a:extLst>
              <a:ext uri="{FF2B5EF4-FFF2-40B4-BE49-F238E27FC236}">
                <a16:creationId xmlns:a16="http://schemas.microsoft.com/office/drawing/2014/main" id="{528F98A3-7A9F-4A26-87BA-295669CEE868}"/>
              </a:ext>
            </a:extLst>
          </p:cNvPr>
          <p:cNvPicPr>
            <a:picLocks noChangeAspect="1"/>
          </p:cNvPicPr>
          <p:nvPr/>
        </p:nvPicPr>
        <p:blipFill>
          <a:blip r:embed="rId5"/>
          <a:stretch>
            <a:fillRect/>
          </a:stretch>
        </p:blipFill>
        <p:spPr>
          <a:xfrm>
            <a:off x="6510262" y="4144013"/>
            <a:ext cx="4967021" cy="23438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a8b485b1ff_0_23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Resumen</a:t>
            </a:r>
            <a:r>
              <a:rPr lang="en-GB" dirty="0">
                <a:solidFill>
                  <a:srgbClr val="FF0000"/>
                </a:solidFill>
              </a:rPr>
              <a:t> </a:t>
            </a:r>
            <a:r>
              <a:rPr lang="en-GB" dirty="0" err="1">
                <a:solidFill>
                  <a:srgbClr val="FF0000"/>
                </a:solidFill>
              </a:rPr>
              <a:t>estadístico</a:t>
            </a:r>
            <a:endParaRPr dirty="0"/>
          </a:p>
        </p:txBody>
      </p:sp>
      <p:pic>
        <p:nvPicPr>
          <p:cNvPr id="4" name="Imagen 3">
            <a:extLst>
              <a:ext uri="{FF2B5EF4-FFF2-40B4-BE49-F238E27FC236}">
                <a16:creationId xmlns:a16="http://schemas.microsoft.com/office/drawing/2014/main" id="{222BB0E5-2B62-4A4C-A374-531CC94BEE33}"/>
              </a:ext>
            </a:extLst>
          </p:cNvPr>
          <p:cNvPicPr>
            <a:picLocks noChangeAspect="1"/>
          </p:cNvPicPr>
          <p:nvPr/>
        </p:nvPicPr>
        <p:blipFill>
          <a:blip r:embed="rId3"/>
          <a:stretch>
            <a:fillRect/>
          </a:stretch>
        </p:blipFill>
        <p:spPr>
          <a:xfrm>
            <a:off x="7046384" y="1297108"/>
            <a:ext cx="4861981" cy="4549534"/>
          </a:xfrm>
          <a:prstGeom prst="rect">
            <a:avLst/>
          </a:prstGeom>
        </p:spPr>
      </p:pic>
      <p:sp>
        <p:nvSpPr>
          <p:cNvPr id="19" name="CuadroTexto 18">
            <a:extLst>
              <a:ext uri="{FF2B5EF4-FFF2-40B4-BE49-F238E27FC236}">
                <a16:creationId xmlns:a16="http://schemas.microsoft.com/office/drawing/2014/main" id="{E79377F2-E0C6-4715-840C-B9F05668DE3B}"/>
              </a:ext>
            </a:extLst>
          </p:cNvPr>
          <p:cNvSpPr txBox="1"/>
          <p:nvPr/>
        </p:nvSpPr>
        <p:spPr>
          <a:xfrm>
            <a:off x="395818" y="1455289"/>
            <a:ext cx="6650565" cy="5032147"/>
          </a:xfrm>
          <a:prstGeom prst="rect">
            <a:avLst/>
          </a:prstGeom>
          <a:noFill/>
        </p:spPr>
        <p:txBody>
          <a:bodyPr wrap="square">
            <a:spAutoFit/>
          </a:bodyPr>
          <a:lstStyle/>
          <a:p>
            <a:pPr algn="just"/>
            <a:r>
              <a:rPr lang="es-ES" sz="1600" b="1" dirty="0">
                <a:solidFill>
                  <a:schemeClr val="bg1">
                    <a:lumMod val="95000"/>
                  </a:schemeClr>
                </a:solidFill>
              </a:rPr>
              <a:t>Estadísticas de Ajuste del Modelo</a:t>
            </a:r>
          </a:p>
          <a:p>
            <a:pPr marL="171450" indent="-171450" algn="just">
              <a:buFont typeface="Arial" panose="020B0604020202020204" pitchFamily="34" charset="0"/>
              <a:buChar char="•"/>
            </a:pPr>
            <a:r>
              <a:rPr lang="es-ES" sz="1200" b="1" dirty="0">
                <a:solidFill>
                  <a:schemeClr val="bg1">
                    <a:lumMod val="95000"/>
                  </a:schemeClr>
                </a:solidFill>
              </a:rPr>
              <a:t>Log-</a:t>
            </a:r>
            <a:r>
              <a:rPr lang="es-ES" sz="1200" b="1" dirty="0" err="1">
                <a:solidFill>
                  <a:schemeClr val="bg1">
                    <a:lumMod val="95000"/>
                  </a:schemeClr>
                </a:solidFill>
              </a:rPr>
              <a:t>Likelihood</a:t>
            </a:r>
            <a:r>
              <a:rPr lang="es-ES" sz="1200" dirty="0">
                <a:solidFill>
                  <a:schemeClr val="bg1">
                    <a:lumMod val="95000"/>
                  </a:schemeClr>
                </a:solidFill>
              </a:rPr>
              <a:t>: Indica qué tan bien el modelo explica los datos. Valores cercanos a cero son mejores, mientras que valores negativos sugieren un mal ajuste.</a:t>
            </a:r>
          </a:p>
          <a:p>
            <a:pPr marL="171450" indent="-171450" algn="just">
              <a:buFont typeface="Arial" panose="020B0604020202020204" pitchFamily="34" charset="0"/>
              <a:buChar char="•"/>
            </a:pPr>
            <a:r>
              <a:rPr lang="es-ES" sz="1200" b="1" dirty="0">
                <a:solidFill>
                  <a:schemeClr val="bg1">
                    <a:lumMod val="95000"/>
                  </a:schemeClr>
                </a:solidFill>
              </a:rPr>
              <a:t>AIC (Criterio de Información de Akaike</a:t>
            </a:r>
            <a:r>
              <a:rPr lang="es-ES" sz="1200" dirty="0">
                <a:solidFill>
                  <a:schemeClr val="bg1">
                    <a:lumMod val="95000"/>
                  </a:schemeClr>
                </a:solidFill>
              </a:rPr>
              <a:t>): Mide la calidad del modelo considerando su ajuste y complejidad. Un valor más bajo es preferible.</a:t>
            </a:r>
          </a:p>
          <a:p>
            <a:pPr marL="171450" indent="-171450" algn="just">
              <a:buFont typeface="Arial" panose="020B0604020202020204" pitchFamily="34" charset="0"/>
              <a:buChar char="•"/>
            </a:pPr>
            <a:r>
              <a:rPr lang="es-ES" sz="1200" b="1" dirty="0">
                <a:solidFill>
                  <a:schemeClr val="bg1">
                    <a:lumMod val="95000"/>
                  </a:schemeClr>
                </a:solidFill>
              </a:rPr>
              <a:t>BIC (Criterio de Información Bayesiano): </a:t>
            </a:r>
            <a:r>
              <a:rPr lang="es-ES" sz="1200" dirty="0">
                <a:solidFill>
                  <a:schemeClr val="bg1">
                    <a:lumMod val="95000"/>
                  </a:schemeClr>
                </a:solidFill>
              </a:rPr>
              <a:t>Similar al AIC, pero penaliza más la complejidad. También, valores bajos son mejores.</a:t>
            </a:r>
          </a:p>
          <a:p>
            <a:pPr marL="171450" indent="-171450" algn="just">
              <a:buFont typeface="Arial" panose="020B0604020202020204" pitchFamily="34" charset="0"/>
              <a:buChar char="•"/>
            </a:pPr>
            <a:r>
              <a:rPr lang="es-ES" sz="1200" b="1" dirty="0">
                <a:solidFill>
                  <a:schemeClr val="bg1">
                    <a:lumMod val="95000"/>
                  </a:schemeClr>
                </a:solidFill>
              </a:rPr>
              <a:t>HQIC (Criterio de Información de Hannan-Quinn): </a:t>
            </a:r>
            <a:r>
              <a:rPr lang="es-ES" sz="1200" dirty="0">
                <a:solidFill>
                  <a:schemeClr val="bg1">
                    <a:lumMod val="95000"/>
                  </a:schemeClr>
                </a:solidFill>
              </a:rPr>
              <a:t>Penaliza la complejidad de forma intermedia entre AIC y BIC.</a:t>
            </a:r>
          </a:p>
          <a:p>
            <a:r>
              <a:rPr lang="es-ES" sz="1600" b="1" dirty="0">
                <a:solidFill>
                  <a:schemeClr val="bg1">
                    <a:lumMod val="95000"/>
                  </a:schemeClr>
                </a:solidFill>
              </a:rPr>
              <a:t>Coeficientes</a:t>
            </a:r>
            <a:endParaRPr lang="es-ES" sz="1200" b="1" dirty="0">
              <a:solidFill>
                <a:schemeClr val="bg1">
                  <a:lumMod val="95000"/>
                </a:schemeClr>
              </a:solidFill>
            </a:endParaRPr>
          </a:p>
          <a:p>
            <a:pPr marL="171450" indent="-171450">
              <a:buFont typeface="Arial" panose="020B0604020202020204" pitchFamily="34" charset="0"/>
              <a:buChar char="•"/>
            </a:pPr>
            <a:r>
              <a:rPr lang="es-ES" sz="1200" b="1" dirty="0">
                <a:solidFill>
                  <a:schemeClr val="bg1">
                    <a:lumMod val="95000"/>
                  </a:schemeClr>
                </a:solidFill>
              </a:rPr>
              <a:t>Parámetros AR (</a:t>
            </a:r>
            <a:r>
              <a:rPr lang="es-ES" sz="1200" b="1" dirty="0" err="1">
                <a:solidFill>
                  <a:schemeClr val="bg1">
                    <a:lumMod val="95000"/>
                  </a:schemeClr>
                </a:solidFill>
              </a:rPr>
              <a:t>autoregresivos</a:t>
            </a:r>
            <a:r>
              <a:rPr lang="es-ES" sz="1200" b="1" dirty="0">
                <a:solidFill>
                  <a:schemeClr val="bg1">
                    <a:lumMod val="95000"/>
                  </a:schemeClr>
                </a:solidFill>
              </a:rPr>
              <a:t>) y MA (media móvil): </a:t>
            </a:r>
            <a:r>
              <a:rPr lang="es-ES" sz="1200" dirty="0">
                <a:solidFill>
                  <a:schemeClr val="bg1">
                    <a:lumMod val="95000"/>
                  </a:schemeClr>
                </a:solidFill>
              </a:rPr>
              <a:t>Describen cómo se utilizan los datos y errores pasados para hacer predicciones.</a:t>
            </a:r>
          </a:p>
          <a:p>
            <a:pPr marL="171450" indent="-171450">
              <a:buFont typeface="Arial" panose="020B0604020202020204" pitchFamily="34" charset="0"/>
              <a:buChar char="•"/>
            </a:pPr>
            <a:r>
              <a:rPr lang="es-ES" sz="1200" b="1" dirty="0">
                <a:solidFill>
                  <a:schemeClr val="bg1">
                    <a:lumMod val="95000"/>
                  </a:schemeClr>
                </a:solidFill>
              </a:rPr>
              <a:t>Errores estándar</a:t>
            </a:r>
            <a:r>
              <a:rPr lang="es-ES" sz="1200" dirty="0">
                <a:solidFill>
                  <a:schemeClr val="bg1">
                    <a:lumMod val="95000"/>
                  </a:schemeClr>
                </a:solidFill>
              </a:rPr>
              <a:t>: Miden la precisión de los coeficientes. Valores bajos indican alta precisión.</a:t>
            </a:r>
          </a:p>
          <a:p>
            <a:pPr marL="171450" indent="-171450">
              <a:buFont typeface="Arial" panose="020B0604020202020204" pitchFamily="34" charset="0"/>
              <a:buChar char="•"/>
            </a:pPr>
            <a:r>
              <a:rPr lang="es-ES" sz="1200" b="1" dirty="0">
                <a:solidFill>
                  <a:schemeClr val="bg1">
                    <a:lumMod val="95000"/>
                  </a:schemeClr>
                </a:solidFill>
              </a:rPr>
              <a:t>P-</a:t>
            </a:r>
            <a:r>
              <a:rPr lang="es-ES" sz="1200" b="1" dirty="0" err="1">
                <a:solidFill>
                  <a:schemeClr val="bg1">
                    <a:lumMod val="95000"/>
                  </a:schemeClr>
                </a:solidFill>
              </a:rPr>
              <a:t>values</a:t>
            </a:r>
            <a:r>
              <a:rPr lang="es-ES" sz="1200" b="1" dirty="0">
                <a:solidFill>
                  <a:schemeClr val="bg1">
                    <a:lumMod val="95000"/>
                  </a:schemeClr>
                </a:solidFill>
              </a:rPr>
              <a:t>:</a:t>
            </a:r>
            <a:r>
              <a:rPr lang="es-ES" sz="1200" dirty="0">
                <a:solidFill>
                  <a:schemeClr val="bg1">
                    <a:lumMod val="95000"/>
                  </a:schemeClr>
                </a:solidFill>
              </a:rPr>
              <a:t> Ayudan a determinar si los coeficientes son significativos. Valores menores que 0.05 indican relevancia.</a:t>
            </a:r>
          </a:p>
          <a:p>
            <a:pPr marL="171450" indent="-171450">
              <a:buFont typeface="Arial" panose="020B0604020202020204" pitchFamily="34" charset="0"/>
              <a:buChar char="•"/>
            </a:pPr>
            <a:r>
              <a:rPr lang="es-ES" sz="1200" b="1" dirty="0">
                <a:solidFill>
                  <a:schemeClr val="bg1">
                    <a:lumMod val="95000"/>
                  </a:schemeClr>
                </a:solidFill>
              </a:rPr>
              <a:t>Intervalo de confianza del 95%: </a:t>
            </a:r>
            <a:r>
              <a:rPr lang="es-ES" sz="1200" dirty="0">
                <a:solidFill>
                  <a:schemeClr val="bg1">
                    <a:lumMod val="95000"/>
                  </a:schemeClr>
                </a:solidFill>
              </a:rPr>
              <a:t>Rango en el cual, con 95% de confianza, se encuentra el valor verdadero del parámetro.</a:t>
            </a:r>
          </a:p>
          <a:p>
            <a:r>
              <a:rPr lang="es-ES" sz="1200" b="1" dirty="0">
                <a:solidFill>
                  <a:schemeClr val="bg1">
                    <a:lumMod val="95000"/>
                  </a:schemeClr>
                </a:solidFill>
              </a:rPr>
              <a:t>Diagnósticos del Modelo</a:t>
            </a:r>
          </a:p>
          <a:p>
            <a:pPr marL="171450" indent="-171450">
              <a:buFont typeface="Arial" panose="020B0604020202020204" pitchFamily="34" charset="0"/>
              <a:buChar char="•"/>
            </a:pPr>
            <a:r>
              <a:rPr lang="es-ES" sz="1200" b="1" dirty="0">
                <a:solidFill>
                  <a:schemeClr val="bg1">
                    <a:lumMod val="95000"/>
                  </a:schemeClr>
                </a:solidFill>
              </a:rPr>
              <a:t>Prueba de </a:t>
            </a:r>
            <a:r>
              <a:rPr lang="es-ES" sz="1200" b="1" dirty="0" err="1">
                <a:solidFill>
                  <a:schemeClr val="bg1">
                    <a:lumMod val="95000"/>
                  </a:schemeClr>
                </a:solidFill>
              </a:rPr>
              <a:t>Ljung</a:t>
            </a:r>
            <a:r>
              <a:rPr lang="es-ES" sz="1200" b="1" dirty="0">
                <a:solidFill>
                  <a:schemeClr val="bg1">
                    <a:lumMod val="95000"/>
                  </a:schemeClr>
                </a:solidFill>
              </a:rPr>
              <a:t>-Box</a:t>
            </a:r>
            <a:r>
              <a:rPr lang="es-ES" sz="1200" dirty="0">
                <a:solidFill>
                  <a:schemeClr val="bg1">
                    <a:lumMod val="95000"/>
                  </a:schemeClr>
                </a:solidFill>
              </a:rPr>
              <a:t>: Evalúa si los residuos están </a:t>
            </a:r>
            <a:r>
              <a:rPr lang="es-ES" sz="1200" dirty="0" err="1">
                <a:solidFill>
                  <a:schemeClr val="bg1">
                    <a:lumMod val="95000"/>
                  </a:schemeClr>
                </a:solidFill>
              </a:rPr>
              <a:t>autocorrelacionados</a:t>
            </a:r>
            <a:r>
              <a:rPr lang="es-ES" sz="1200" dirty="0">
                <a:solidFill>
                  <a:schemeClr val="bg1">
                    <a:lumMod val="95000"/>
                  </a:schemeClr>
                </a:solidFill>
              </a:rPr>
              <a:t>. Un buen modelo debería eliminar patrones en los residuos.</a:t>
            </a:r>
          </a:p>
          <a:p>
            <a:pPr marL="171450" indent="-171450">
              <a:buFont typeface="Arial" panose="020B0604020202020204" pitchFamily="34" charset="0"/>
              <a:buChar char="•"/>
            </a:pPr>
            <a:r>
              <a:rPr lang="es-ES" sz="1200" b="1" dirty="0">
                <a:solidFill>
                  <a:schemeClr val="bg1">
                    <a:lumMod val="95000"/>
                  </a:schemeClr>
                </a:solidFill>
              </a:rPr>
              <a:t>Prueba de Jarque-</a:t>
            </a:r>
            <a:r>
              <a:rPr lang="es-ES" sz="1200" b="1" dirty="0" err="1">
                <a:solidFill>
                  <a:schemeClr val="bg1">
                    <a:lumMod val="95000"/>
                  </a:schemeClr>
                </a:solidFill>
              </a:rPr>
              <a:t>Bera</a:t>
            </a:r>
            <a:r>
              <a:rPr lang="es-ES" sz="1200" dirty="0">
                <a:solidFill>
                  <a:schemeClr val="bg1">
                    <a:lumMod val="95000"/>
                  </a:schemeClr>
                </a:solidFill>
              </a:rPr>
              <a:t>: Verifica si los residuos siguen una distribución normal, lo cual es deseable para un buen ajuste.</a:t>
            </a:r>
          </a:p>
          <a:p>
            <a:pPr marL="171450" indent="-171450">
              <a:buFont typeface="Arial" panose="020B0604020202020204" pitchFamily="34" charset="0"/>
              <a:buChar char="•"/>
            </a:pPr>
            <a:r>
              <a:rPr lang="es-ES" sz="1200" b="1" dirty="0">
                <a:solidFill>
                  <a:schemeClr val="bg1">
                    <a:lumMod val="95000"/>
                  </a:schemeClr>
                </a:solidFill>
              </a:rPr>
              <a:t>Asimetría y Curtosis</a:t>
            </a:r>
            <a:r>
              <a:rPr lang="es-ES" sz="1200" dirty="0">
                <a:solidFill>
                  <a:schemeClr val="bg1">
                    <a:lumMod val="95000"/>
                  </a:schemeClr>
                </a:solidFill>
              </a:rPr>
              <a:t>: La asimetría mide la simetría de los residuos (idealmente cerca de cero) y la curtosis mide la forma de la distribución (cerca de 3 es lo ideal).</a:t>
            </a:r>
          </a:p>
          <a:p>
            <a:pPr algn="just"/>
            <a:endParaRPr lang="es-ES" sz="1300" dirty="0">
              <a:solidFill>
                <a:schemeClr val="bg1">
                  <a:lumMod val="95000"/>
                </a:schemeClr>
              </a:solidFill>
            </a:endParaRPr>
          </a:p>
        </p:txBody>
      </p:sp>
    </p:spTree>
    <p:extLst>
      <p:ext uri="{BB962C8B-B14F-4D97-AF65-F5344CB8AC3E}">
        <p14:creationId xmlns:p14="http://schemas.microsoft.com/office/powerpoint/2010/main" val="374105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a8b485b1ff_0_200"/>
          <p:cNvSpPr txBox="1">
            <a:spLocks noGrp="1"/>
          </p:cNvSpPr>
          <p:nvPr>
            <p:ph type="title"/>
          </p:nvPr>
        </p:nvSpPr>
        <p:spPr>
          <a:xfrm>
            <a:off x="789500" y="1875050"/>
            <a:ext cx="10515600" cy="254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n-GB">
                <a:solidFill>
                  <a:srgbClr val="FF0000"/>
                </a:solidFill>
              </a:rPr>
              <a:t>Smoothing</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a8b485b1ff_0_1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a:solidFill>
                  <a:srgbClr val="FF0000"/>
                </a:solidFill>
              </a:rPr>
              <a:t>Smoothing(</a:t>
            </a:r>
            <a:r>
              <a:rPr lang="en-GB" dirty="0" err="1">
                <a:solidFill>
                  <a:srgbClr val="FF0000"/>
                </a:solidFill>
              </a:rPr>
              <a:t>Alisado</a:t>
            </a:r>
            <a:r>
              <a:rPr lang="en-GB" dirty="0">
                <a:solidFill>
                  <a:srgbClr val="FF0000"/>
                </a:solidFill>
              </a:rPr>
              <a:t> o </a:t>
            </a:r>
            <a:r>
              <a:rPr lang="en-GB" dirty="0" err="1">
                <a:solidFill>
                  <a:srgbClr val="FF0000"/>
                </a:solidFill>
              </a:rPr>
              <a:t>suavizamiento</a:t>
            </a:r>
            <a:r>
              <a:rPr lang="en-GB" dirty="0">
                <a:solidFill>
                  <a:srgbClr val="FF0000"/>
                </a:solidFill>
              </a:rPr>
              <a:t>)</a:t>
            </a:r>
            <a:endParaRPr dirty="0"/>
          </a:p>
        </p:txBody>
      </p:sp>
      <p:sp>
        <p:nvSpPr>
          <p:cNvPr id="191" name="Google Shape;191;ga8b485b1ff_0_112"/>
          <p:cNvSpPr txBox="1"/>
          <p:nvPr/>
        </p:nvSpPr>
        <p:spPr>
          <a:xfrm>
            <a:off x="838200" y="1866518"/>
            <a:ext cx="4178700" cy="19165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El suavizado o alisado (</a:t>
            </a:r>
            <a:r>
              <a:rPr lang="es-ES" sz="1600" dirty="0" err="1">
                <a:solidFill>
                  <a:schemeClr val="lt1"/>
                </a:solidFill>
                <a:latin typeface="Calibri"/>
                <a:ea typeface="Calibri"/>
                <a:cs typeface="Calibri"/>
                <a:sym typeface="Calibri"/>
              </a:rPr>
              <a:t>smoothing</a:t>
            </a:r>
            <a:r>
              <a:rPr lang="es-ES" sz="1600" dirty="0">
                <a:solidFill>
                  <a:schemeClr val="lt1"/>
                </a:solidFill>
                <a:latin typeface="Calibri"/>
                <a:ea typeface="Calibri"/>
                <a:cs typeface="Calibri"/>
                <a:sym typeface="Calibri"/>
              </a:rPr>
              <a:t>) es una técnica utilizada en series de tiempo para reducir la variabilidad o ruido y resaltar patrones subyacentes, como tendencias y estacionalidad. Es útil para hacer pronósticos más precisos y mejorar la interpretación de datos</a:t>
            </a:r>
            <a:endParaRPr lang="es-ES"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100"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0A13408F-11EB-4BA6-8866-6FCFE611909A}"/>
              </a:ext>
            </a:extLst>
          </p:cNvPr>
          <p:cNvPicPr>
            <a:picLocks noChangeAspect="1"/>
          </p:cNvPicPr>
          <p:nvPr/>
        </p:nvPicPr>
        <p:blipFill>
          <a:blip r:embed="rId3"/>
          <a:stretch>
            <a:fillRect/>
          </a:stretch>
        </p:blipFill>
        <p:spPr>
          <a:xfrm>
            <a:off x="5016900" y="1798717"/>
            <a:ext cx="6602730" cy="34803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a8b485b1ff_0_177"/>
          <p:cNvSpPr txBox="1">
            <a:spLocks noGrp="1"/>
          </p:cNvSpPr>
          <p:nvPr>
            <p:ph type="title"/>
          </p:nvPr>
        </p:nvSpPr>
        <p:spPr>
          <a:xfrm>
            <a:off x="789500" y="1875050"/>
            <a:ext cx="10515600" cy="254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n-GB" dirty="0" err="1">
                <a:solidFill>
                  <a:srgbClr val="FF0000"/>
                </a:solidFill>
              </a:rPr>
              <a:t>Modelos</a:t>
            </a:r>
            <a:r>
              <a:rPr lang="en-GB" dirty="0">
                <a:solidFill>
                  <a:srgbClr val="FF0000"/>
                </a:solidFill>
              </a:rPr>
              <a:t> de </a:t>
            </a:r>
            <a:r>
              <a:rPr lang="en-GB" dirty="0" err="1">
                <a:solidFill>
                  <a:srgbClr val="FF0000"/>
                </a:solidFill>
              </a:rPr>
              <a:t>Smothing</a:t>
            </a:r>
            <a:endParaRPr dirty="0">
              <a:solidFill>
                <a:srgbClr val="FFFFFF"/>
              </a:solidFill>
            </a:endParaRPr>
          </a:p>
        </p:txBody>
      </p:sp>
      <p:sp>
        <p:nvSpPr>
          <p:cNvPr id="4" name="CuadroTexto 3">
            <a:extLst>
              <a:ext uri="{FF2B5EF4-FFF2-40B4-BE49-F238E27FC236}">
                <a16:creationId xmlns:a16="http://schemas.microsoft.com/office/drawing/2014/main" id="{1C8A0DBB-6112-406E-A005-0BA9395C04A5}"/>
              </a:ext>
            </a:extLst>
          </p:cNvPr>
          <p:cNvSpPr txBox="1"/>
          <p:nvPr/>
        </p:nvSpPr>
        <p:spPr>
          <a:xfrm>
            <a:off x="3048000" y="3642519"/>
            <a:ext cx="6096000" cy="523220"/>
          </a:xfrm>
          <a:prstGeom prst="rect">
            <a:avLst/>
          </a:prstGeom>
          <a:noFill/>
        </p:spPr>
        <p:txBody>
          <a:bodyPr wrap="square">
            <a:spAutoFit/>
          </a:bodyPr>
          <a:lstStyle/>
          <a:p>
            <a:r>
              <a:rPr lang="es-ES" b="0" i="0" dirty="0">
                <a:solidFill>
                  <a:srgbClr val="FFFFFF"/>
                </a:solidFill>
                <a:effectLst/>
                <a:latin typeface="Nunito" panose="020B0604020202020204" pitchFamily="2" charset="0"/>
              </a:rPr>
              <a:t>La selección de un método de suavizado exponencial depende de las propiedades de la serie temporal y de las necesidades de pronóstico.</a:t>
            </a:r>
            <a:endParaRPr lang="es-E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a8b485b1ff_0_1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a:solidFill>
                  <a:srgbClr val="FF0000"/>
                </a:solidFill>
              </a:rPr>
              <a:t>Simple Exponential Smoothing (SES)</a:t>
            </a:r>
            <a:endParaRPr dirty="0"/>
          </a:p>
        </p:txBody>
      </p:sp>
      <p:sp>
        <p:nvSpPr>
          <p:cNvPr id="205" name="Google Shape;205;ga8b485b1ff_0_120"/>
          <p:cNvSpPr txBox="1"/>
          <p:nvPr/>
        </p:nvSpPr>
        <p:spPr>
          <a:xfrm>
            <a:off x="838200" y="1690825"/>
            <a:ext cx="5921188" cy="335630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Este método asigna pesos exponenciales a los valores pasados, dando más peso a los más recientes:</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2000" dirty="0">
                <a:solidFill>
                  <a:schemeClr val="lt1"/>
                </a:solidFill>
                <a:latin typeface="Calibri"/>
                <a:ea typeface="Calibri"/>
                <a:cs typeface="Calibri"/>
                <a:sym typeface="Calibri"/>
              </a:rPr>
              <a:t>			𝑆𝑡=𝛼𝑋𝑡+(1−𝛼)𝑆𝑡−1</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Parámetros:</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𝑆𝑡​  → Valor suavizado en el tiempo </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𝛼 → Factor de suavizado (0&lt;α&lt;1).</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𝑋𝑡​  → Valor real de la serie en el tiempo </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𝑆𝑡−1​  → Valor suavizado del periodo anterior.</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Si 𝛼 es grande, el modelo reacciona más rápido a cambios en la serie. Si es pequeño, la serie se suaviza más.</a:t>
            </a:r>
            <a:endParaRPr sz="1100"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762CCF74-7F79-4ACE-885E-B3A9FDD94A47}"/>
              </a:ext>
            </a:extLst>
          </p:cNvPr>
          <p:cNvPicPr>
            <a:picLocks noChangeAspect="1"/>
          </p:cNvPicPr>
          <p:nvPr/>
        </p:nvPicPr>
        <p:blipFill>
          <a:blip r:embed="rId3"/>
          <a:stretch>
            <a:fillRect/>
          </a:stretch>
        </p:blipFill>
        <p:spPr>
          <a:xfrm>
            <a:off x="6759388" y="1823703"/>
            <a:ext cx="4727482" cy="376708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a8b485b1ff_0_13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Double Exponential Smoothing (DES)</a:t>
            </a:r>
            <a:endParaRPr/>
          </a:p>
        </p:txBody>
      </p:sp>
      <p:sp>
        <p:nvSpPr>
          <p:cNvPr id="15" name="Google Shape;205;ga8b485b1ff_0_120">
            <a:extLst>
              <a:ext uri="{FF2B5EF4-FFF2-40B4-BE49-F238E27FC236}">
                <a16:creationId xmlns:a16="http://schemas.microsoft.com/office/drawing/2014/main" id="{2A049AFB-608B-46F9-8654-27EC231B9495}"/>
              </a:ext>
            </a:extLst>
          </p:cNvPr>
          <p:cNvSpPr txBox="1"/>
          <p:nvPr/>
        </p:nvSpPr>
        <p:spPr>
          <a:xfrm>
            <a:off x="838200" y="1690825"/>
            <a:ext cx="5438776" cy="43424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Extiende SES para incluir una tendencia lineal: </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a:t>
            </a:r>
            <a:r>
              <a:rPr lang="es-ES" sz="2000" dirty="0">
                <a:solidFill>
                  <a:schemeClr val="lt1"/>
                </a:solidFill>
                <a:latin typeface="Calibri"/>
                <a:ea typeface="Calibri"/>
                <a:cs typeface="Calibri"/>
                <a:sym typeface="Calibri"/>
              </a:rPr>
              <a:t>	𝑆𝑡=𝛼𝑋𝑡+(1−𝛼)(𝑆</a:t>
            </a:r>
            <a:r>
              <a:rPr lang="es-ES" sz="2000" baseline="-25000" dirty="0">
                <a:solidFill>
                  <a:schemeClr val="lt1"/>
                </a:solidFill>
                <a:latin typeface="Calibri"/>
                <a:ea typeface="Calibri"/>
                <a:cs typeface="Calibri"/>
                <a:sym typeface="Calibri"/>
              </a:rPr>
              <a:t>𝑡−1</a:t>
            </a:r>
            <a:r>
              <a:rPr lang="es-ES" sz="2000" dirty="0">
                <a:solidFill>
                  <a:schemeClr val="lt1"/>
                </a:solidFill>
                <a:latin typeface="Calibri"/>
                <a:ea typeface="Calibri"/>
                <a:cs typeface="Calibri"/>
                <a:sym typeface="Calibri"/>
              </a:rPr>
              <a:t>+𝑇</a:t>
            </a:r>
            <a:r>
              <a:rPr lang="es-ES" sz="2000" baseline="-25000" dirty="0">
                <a:solidFill>
                  <a:schemeClr val="lt1"/>
                </a:solidFill>
                <a:latin typeface="Calibri"/>
                <a:ea typeface="Calibri"/>
                <a:cs typeface="Calibri"/>
                <a:sym typeface="Calibri"/>
              </a:rPr>
              <a:t>𝑡−1</a:t>
            </a:r>
            <a:r>
              <a:rPr lang="es-ES" sz="2000" dirty="0">
                <a:solidFill>
                  <a:schemeClr val="lt1"/>
                </a:solidFill>
                <a:latin typeface="Calibri"/>
                <a:ea typeface="Calibri"/>
                <a:cs typeface="Calibri"/>
                <a:sym typeface="Calibri"/>
              </a:rPr>
              <a:t>)</a:t>
            </a:r>
          </a:p>
          <a:p>
            <a:pPr marL="0" marR="0" lvl="0" indent="0" algn="l" rtl="0">
              <a:lnSpc>
                <a:spcPct val="100000"/>
              </a:lnSpc>
              <a:spcBef>
                <a:spcPts val="0"/>
              </a:spcBef>
              <a:spcAft>
                <a:spcPts val="0"/>
              </a:spcAft>
              <a:buClr>
                <a:srgbClr val="000000"/>
              </a:buClr>
              <a:buSzPts val="1900"/>
              <a:buFont typeface="Arial"/>
              <a:buNone/>
            </a:pPr>
            <a:r>
              <a:rPr lang="es-ES" sz="2000" dirty="0">
                <a:solidFill>
                  <a:schemeClr val="lt1"/>
                </a:solidFill>
                <a:latin typeface="Calibri"/>
                <a:ea typeface="Calibri"/>
                <a:cs typeface="Calibri"/>
                <a:sym typeface="Calibri"/>
              </a:rPr>
              <a:t>		𝑇𝑡=𝛽(𝑆</a:t>
            </a:r>
            <a:r>
              <a:rPr lang="es-ES" sz="2000" baseline="-25000" dirty="0">
                <a:solidFill>
                  <a:schemeClr val="lt1"/>
                </a:solidFill>
                <a:latin typeface="Calibri"/>
                <a:ea typeface="Calibri"/>
                <a:cs typeface="Calibri"/>
                <a:sym typeface="Calibri"/>
              </a:rPr>
              <a:t>𝑡</a:t>
            </a:r>
            <a:r>
              <a:rPr lang="es-ES" sz="2000" dirty="0">
                <a:solidFill>
                  <a:schemeClr val="lt1"/>
                </a:solidFill>
                <a:latin typeface="Calibri"/>
                <a:ea typeface="Calibri"/>
                <a:cs typeface="Calibri"/>
                <a:sym typeface="Calibri"/>
              </a:rPr>
              <a:t>−𝑆</a:t>
            </a:r>
            <a:r>
              <a:rPr lang="es-ES" sz="2000" baseline="-25000" dirty="0">
                <a:solidFill>
                  <a:schemeClr val="lt1"/>
                </a:solidFill>
                <a:latin typeface="Calibri"/>
                <a:ea typeface="Calibri"/>
                <a:cs typeface="Calibri"/>
                <a:sym typeface="Calibri"/>
              </a:rPr>
              <a:t>𝑡−1</a:t>
            </a:r>
            <a:r>
              <a:rPr lang="es-ES" sz="2000" dirty="0">
                <a:solidFill>
                  <a:schemeClr val="lt1"/>
                </a:solidFill>
                <a:latin typeface="Calibri"/>
                <a:ea typeface="Calibri"/>
                <a:cs typeface="Calibri"/>
                <a:sym typeface="Calibri"/>
              </a:rPr>
              <a:t>)+(1−𝛽)𝑇</a:t>
            </a:r>
            <a:r>
              <a:rPr lang="es-ES" sz="2000" baseline="-25000" dirty="0">
                <a:solidFill>
                  <a:schemeClr val="lt1"/>
                </a:solidFill>
                <a:latin typeface="Calibri"/>
                <a:ea typeface="Calibri"/>
                <a:cs typeface="Calibri"/>
                <a:sym typeface="Calibri"/>
              </a:rPr>
              <a:t>𝑡−1</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Parámetros:</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𝑆𝑡​  → Serie suavizada en el tiempo 𝑡t.</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𝑇𝑡​  → Componente de tendencia en el tiempo </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𝛼</a:t>
            </a:r>
            <a:r>
              <a:rPr lang="el-GR" sz="1600" dirty="0">
                <a:solidFill>
                  <a:schemeClr val="lt1"/>
                </a:solidFill>
                <a:latin typeface="Calibri"/>
                <a:ea typeface="Calibri"/>
                <a:cs typeface="Calibri"/>
                <a:sym typeface="Calibri"/>
              </a:rPr>
              <a:t> → </a:t>
            </a:r>
            <a:r>
              <a:rPr lang="es-ES" sz="1600" dirty="0">
                <a:solidFill>
                  <a:schemeClr val="lt1"/>
                </a:solidFill>
                <a:latin typeface="Calibri"/>
                <a:ea typeface="Calibri"/>
                <a:cs typeface="Calibri"/>
                <a:sym typeface="Calibri"/>
              </a:rPr>
              <a:t>Factor de suavizado de la serie.</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𝛽</a:t>
            </a:r>
            <a:r>
              <a:rPr lang="el-GR" sz="1600" dirty="0">
                <a:solidFill>
                  <a:schemeClr val="lt1"/>
                </a:solidFill>
                <a:latin typeface="Calibri"/>
                <a:ea typeface="Calibri"/>
                <a:cs typeface="Calibri"/>
                <a:sym typeface="Calibri"/>
              </a:rPr>
              <a:t> → </a:t>
            </a:r>
            <a:r>
              <a:rPr lang="es-ES" sz="1600" dirty="0">
                <a:solidFill>
                  <a:schemeClr val="lt1"/>
                </a:solidFill>
                <a:latin typeface="Calibri"/>
                <a:ea typeface="Calibri"/>
                <a:cs typeface="Calibri"/>
                <a:sym typeface="Calibri"/>
              </a:rPr>
              <a:t>Factor de suavizado de la tendencia.</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𝑋𝑡​  → Valor real de la serie.</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𝑆𝑡−1 , 𝑇𝑡−1​  → Valores suavizados del periodo anterior.</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Se usa cuando hay tendencia en la serie pero sin estacionalidad.</a:t>
            </a:r>
            <a:endParaRPr lang="es-ES" sz="1100" dirty="0">
              <a:solidFill>
                <a:schemeClr val="lt1"/>
              </a:solidFill>
              <a:latin typeface="Calibri"/>
              <a:ea typeface="Calibri"/>
              <a:cs typeface="Calibri"/>
              <a:sym typeface="Calibri"/>
            </a:endParaRPr>
          </a:p>
        </p:txBody>
      </p:sp>
      <p:pic>
        <p:nvPicPr>
          <p:cNvPr id="5" name="Imagen 4">
            <a:extLst>
              <a:ext uri="{FF2B5EF4-FFF2-40B4-BE49-F238E27FC236}">
                <a16:creationId xmlns:a16="http://schemas.microsoft.com/office/drawing/2014/main" id="{08450F0D-6DE8-4844-A2D5-2581D402D63A}"/>
              </a:ext>
            </a:extLst>
          </p:cNvPr>
          <p:cNvPicPr>
            <a:picLocks noChangeAspect="1"/>
          </p:cNvPicPr>
          <p:nvPr/>
        </p:nvPicPr>
        <p:blipFill>
          <a:blip r:embed="rId3"/>
          <a:stretch>
            <a:fillRect/>
          </a:stretch>
        </p:blipFill>
        <p:spPr>
          <a:xfrm>
            <a:off x="6760734" y="1981200"/>
            <a:ext cx="4473711" cy="35648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a8b485b1ff_0_1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Triple Exponential Smoothing (TES)</a:t>
            </a:r>
            <a:endParaRPr/>
          </a:p>
        </p:txBody>
      </p:sp>
      <p:sp>
        <p:nvSpPr>
          <p:cNvPr id="231" name="Google Shape;231;ga8b485b1ff_0_151"/>
          <p:cNvSpPr txBox="1"/>
          <p:nvPr/>
        </p:nvSpPr>
        <p:spPr>
          <a:xfrm>
            <a:off x="838200" y="1690825"/>
            <a:ext cx="5921188" cy="480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SzPts val="1900"/>
              <a:buNone/>
              <a:defRPr sz="1600">
                <a:solidFill>
                  <a:schemeClr val="lt1"/>
                </a:solidFill>
                <a:latin typeface="Calibri"/>
                <a:ea typeface="Calibri"/>
                <a:cs typeface="Calibri"/>
              </a:defRPr>
            </a:lvl1pPr>
          </a:lstStyle>
          <a:p>
            <a:r>
              <a:rPr lang="es-ES" dirty="0">
                <a:sym typeface="Calibri"/>
              </a:rPr>
              <a:t>Incluye tendencia y estacionalidad. Se define como:</a:t>
            </a:r>
          </a:p>
          <a:p>
            <a:endParaRPr lang="es-ES" dirty="0">
              <a:sym typeface="Calibri"/>
            </a:endParaRPr>
          </a:p>
          <a:p>
            <a:r>
              <a:rPr lang="es-ES" sz="2000" dirty="0">
                <a:sym typeface="Calibri"/>
              </a:rPr>
              <a:t>		𝑆𝑡=𝛼(𝑋𝑡/𝐶𝑡−𝑚)+(1−𝛼)(𝑆𝑡−1+𝑇𝑡−1)</a:t>
            </a:r>
          </a:p>
          <a:p>
            <a:r>
              <a:rPr lang="es-ES" sz="2000" dirty="0">
                <a:sym typeface="Calibri"/>
              </a:rPr>
              <a:t>		𝑇𝑡=𝛽(𝑆𝑡−𝑆𝑡−1)+(1−𝛽)𝑇𝑡−1 </a:t>
            </a:r>
          </a:p>
          <a:p>
            <a:r>
              <a:rPr lang="es-ES" sz="2000" dirty="0">
                <a:sym typeface="Calibri"/>
              </a:rPr>
              <a:t>		𝐶𝑡=𝛾(𝑋𝑡/𝑆𝑡)+(1−𝛾)𝐶𝑡−𝑚 </a:t>
            </a:r>
          </a:p>
          <a:p>
            <a:endParaRPr lang="es-ES" dirty="0">
              <a:sym typeface="Calibri"/>
            </a:endParaRPr>
          </a:p>
          <a:p>
            <a:r>
              <a:rPr lang="es-ES" dirty="0">
                <a:sym typeface="Calibri"/>
              </a:rPr>
              <a:t>📌 Parámetros:</a:t>
            </a:r>
          </a:p>
          <a:p>
            <a:r>
              <a:rPr lang="es-ES" dirty="0">
                <a:sym typeface="Calibri"/>
              </a:rPr>
              <a:t>𝑆𝑡​  → Serie suavizada en el tiempo 𝑡.</a:t>
            </a:r>
          </a:p>
          <a:p>
            <a:r>
              <a:rPr lang="es-ES" dirty="0">
                <a:sym typeface="Calibri"/>
              </a:rPr>
              <a:t>𝑇𝑡​  → Componente de tendencia.</a:t>
            </a:r>
          </a:p>
          <a:p>
            <a:r>
              <a:rPr lang="es-ES" dirty="0">
                <a:sym typeface="Calibri"/>
              </a:rPr>
              <a:t>𝐶𝑡​  → Componente estacional.</a:t>
            </a:r>
          </a:p>
          <a:p>
            <a:r>
              <a:rPr lang="es-ES" dirty="0">
                <a:sym typeface="Calibri"/>
              </a:rPr>
              <a:t>𝛼</a:t>
            </a:r>
            <a:r>
              <a:rPr lang="el-GR" dirty="0">
                <a:sym typeface="Calibri"/>
              </a:rPr>
              <a:t> → </a:t>
            </a:r>
            <a:r>
              <a:rPr lang="es-ES" dirty="0">
                <a:sym typeface="Calibri"/>
              </a:rPr>
              <a:t>Factor de suavizado de la serie.</a:t>
            </a:r>
          </a:p>
          <a:p>
            <a:r>
              <a:rPr lang="es-ES" dirty="0">
                <a:sym typeface="Calibri"/>
              </a:rPr>
              <a:t>𝛽</a:t>
            </a:r>
            <a:r>
              <a:rPr lang="el-GR" dirty="0">
                <a:sym typeface="Calibri"/>
              </a:rPr>
              <a:t> → </a:t>
            </a:r>
            <a:r>
              <a:rPr lang="es-ES" dirty="0">
                <a:sym typeface="Calibri"/>
              </a:rPr>
              <a:t>Factor de suavizado de la tendencia.</a:t>
            </a:r>
          </a:p>
          <a:p>
            <a:r>
              <a:rPr lang="es-ES" dirty="0">
                <a:sym typeface="Calibri"/>
              </a:rPr>
              <a:t>𝛾</a:t>
            </a:r>
            <a:r>
              <a:rPr lang="el-GR" dirty="0">
                <a:sym typeface="Calibri"/>
              </a:rPr>
              <a:t> → </a:t>
            </a:r>
            <a:r>
              <a:rPr lang="es-ES" dirty="0">
                <a:sym typeface="Calibri"/>
              </a:rPr>
              <a:t>Factor de suavizado de la estacionalidad.</a:t>
            </a:r>
          </a:p>
          <a:p>
            <a:r>
              <a:rPr lang="es-ES" dirty="0">
                <a:sym typeface="Calibri"/>
              </a:rPr>
              <a:t>𝑚 → Período estacional.</a:t>
            </a:r>
          </a:p>
          <a:p>
            <a:r>
              <a:rPr lang="es-ES" dirty="0">
                <a:sym typeface="Calibri"/>
              </a:rPr>
              <a:t>𝑋𝑡​  → Valor real de la serie en el tiempo 𝑡.</a:t>
            </a:r>
          </a:p>
          <a:p>
            <a:endParaRPr lang="es-ES" dirty="0">
              <a:sym typeface="Calibri"/>
            </a:endParaRPr>
          </a:p>
          <a:p>
            <a:r>
              <a:rPr lang="es-ES" dirty="0">
                <a:sym typeface="Calibri"/>
              </a:rPr>
              <a:t>💡 Se usa cuando la serie tiene tendencia y estacionalidad.</a:t>
            </a:r>
          </a:p>
        </p:txBody>
      </p:sp>
      <p:pic>
        <p:nvPicPr>
          <p:cNvPr id="3" name="Imagen 2">
            <a:extLst>
              <a:ext uri="{FF2B5EF4-FFF2-40B4-BE49-F238E27FC236}">
                <a16:creationId xmlns:a16="http://schemas.microsoft.com/office/drawing/2014/main" id="{78D6EA9F-D831-44E1-ADCF-C2EF96965343}"/>
              </a:ext>
            </a:extLst>
          </p:cNvPr>
          <p:cNvPicPr>
            <a:picLocks noChangeAspect="1"/>
          </p:cNvPicPr>
          <p:nvPr/>
        </p:nvPicPr>
        <p:blipFill>
          <a:blip r:embed="rId3"/>
          <a:stretch>
            <a:fillRect/>
          </a:stretch>
        </p:blipFill>
        <p:spPr>
          <a:xfrm>
            <a:off x="6759388" y="1858902"/>
            <a:ext cx="4151700" cy="33082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a8b485b1ff_0_177"/>
          <p:cNvSpPr txBox="1">
            <a:spLocks noGrp="1"/>
          </p:cNvSpPr>
          <p:nvPr>
            <p:ph type="title"/>
          </p:nvPr>
        </p:nvSpPr>
        <p:spPr>
          <a:xfrm>
            <a:off x="789500" y="1875050"/>
            <a:ext cx="10515600" cy="254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n-GB" dirty="0" err="1">
                <a:solidFill>
                  <a:srgbClr val="FF0000"/>
                </a:solidFill>
              </a:rPr>
              <a:t>Estacionaridad</a:t>
            </a:r>
            <a:r>
              <a:rPr lang="en-GB" dirty="0">
                <a:solidFill>
                  <a:srgbClr val="FF0000"/>
                </a:solidFill>
              </a:rPr>
              <a:t> &amp; </a:t>
            </a:r>
            <a:r>
              <a:rPr lang="en-GB" dirty="0" err="1">
                <a:solidFill>
                  <a:srgbClr val="FF0000"/>
                </a:solidFill>
              </a:rPr>
              <a:t>Correlación</a:t>
            </a:r>
            <a:endParaRPr dirty="0">
              <a:solidFill>
                <a:srgbClr val="FFFFFF"/>
              </a:solidFill>
            </a:endParaRPr>
          </a:p>
        </p:txBody>
      </p:sp>
    </p:spTree>
    <p:extLst>
      <p:ext uri="{BB962C8B-B14F-4D97-AF65-F5344CB8AC3E}">
        <p14:creationId xmlns:p14="http://schemas.microsoft.com/office/powerpoint/2010/main" val="347992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a1eac15f37_0_4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a:solidFill>
                  <a:srgbClr val="FF0000"/>
                </a:solidFill>
              </a:rPr>
              <a:t>¿</a:t>
            </a:r>
            <a:r>
              <a:rPr lang="en-GB" dirty="0" err="1">
                <a:solidFill>
                  <a:srgbClr val="FF0000"/>
                </a:solidFill>
              </a:rPr>
              <a:t>Qué</a:t>
            </a:r>
            <a:r>
              <a:rPr lang="en-GB" dirty="0">
                <a:solidFill>
                  <a:srgbClr val="FF0000"/>
                </a:solidFill>
              </a:rPr>
              <a:t> es una Serie de </a:t>
            </a:r>
            <a:r>
              <a:rPr lang="en-GB" dirty="0" err="1">
                <a:solidFill>
                  <a:srgbClr val="FF0000"/>
                </a:solidFill>
              </a:rPr>
              <a:t>Tiempo</a:t>
            </a:r>
            <a:r>
              <a:rPr lang="en-GB" dirty="0">
                <a:solidFill>
                  <a:srgbClr val="FF0000"/>
                </a:solidFill>
              </a:rPr>
              <a:t>?</a:t>
            </a:r>
            <a:endParaRPr dirty="0"/>
          </a:p>
        </p:txBody>
      </p:sp>
      <p:sp>
        <p:nvSpPr>
          <p:cNvPr id="102" name="Google Shape;102;ga1eac15f37_0_43"/>
          <p:cNvSpPr txBox="1"/>
          <p:nvPr/>
        </p:nvSpPr>
        <p:spPr>
          <a:xfrm>
            <a:off x="875675" y="1936575"/>
            <a:ext cx="5679300" cy="452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2000" dirty="0">
                <a:solidFill>
                  <a:schemeClr val="lt1"/>
                </a:solidFill>
                <a:latin typeface="Calibri"/>
                <a:ea typeface="Calibri"/>
                <a:cs typeface="Calibri"/>
                <a:sym typeface="Calibri"/>
              </a:rPr>
              <a:t>Una serie de tiempo es simplemente un conjunto de observaciones tomadas de forma secuencial en el tiempo.</a:t>
            </a:r>
          </a:p>
          <a:p>
            <a:pPr marL="0" marR="0" lvl="0" indent="0" algn="l" rtl="0">
              <a:lnSpc>
                <a:spcPct val="100000"/>
              </a:lnSpc>
              <a:spcBef>
                <a:spcPts val="0"/>
              </a:spcBef>
              <a:spcAft>
                <a:spcPts val="0"/>
              </a:spcAft>
              <a:buClr>
                <a:srgbClr val="000000"/>
              </a:buClr>
              <a:buSzPts val="1900"/>
              <a:buFont typeface="Arial"/>
              <a:buNone/>
            </a:pPr>
            <a:endParaRPr lang="es-ES" sz="20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2000" dirty="0">
                <a:solidFill>
                  <a:schemeClr val="lt1"/>
                </a:solidFill>
                <a:latin typeface="Calibri"/>
                <a:ea typeface="Calibri"/>
                <a:cs typeface="Calibri"/>
                <a:sym typeface="Calibri"/>
              </a:rPr>
              <a:t>Los datos están igualmente espaciados en el tiempo, lo que significa que se registraron cada hora, cada minuto, mes o trimestre. </a:t>
            </a:r>
          </a:p>
          <a:p>
            <a:pPr marL="0" marR="0" lvl="0" indent="0" algn="l" rtl="0">
              <a:lnSpc>
                <a:spcPct val="100000"/>
              </a:lnSpc>
              <a:spcBef>
                <a:spcPts val="0"/>
              </a:spcBef>
              <a:spcAft>
                <a:spcPts val="0"/>
              </a:spcAft>
              <a:buClr>
                <a:srgbClr val="000000"/>
              </a:buClr>
              <a:buSzPts val="1900"/>
              <a:buFont typeface="Arial"/>
              <a:buNone/>
            </a:pPr>
            <a:endParaRPr lang="es-ES" sz="20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2000" dirty="0">
                <a:solidFill>
                  <a:schemeClr val="lt1"/>
                </a:solidFill>
                <a:latin typeface="Calibri"/>
                <a:ea typeface="Calibri"/>
                <a:cs typeface="Calibri"/>
                <a:sym typeface="Calibri"/>
              </a:rPr>
              <a:t>Algunos ejemplos típicos de series temporales son el valor de cierre de una acción, el consumo eléctrico de un hogar o la temperatura exterior. El consumo eléctrico de un hogar o la temperatura exterior.</a:t>
            </a:r>
          </a:p>
          <a:p>
            <a:pPr marL="0" marR="0" lvl="0" indent="0" algn="l" rtl="0">
              <a:lnSpc>
                <a:spcPct val="100000"/>
              </a:lnSpc>
              <a:spcBef>
                <a:spcPts val="0"/>
              </a:spcBef>
              <a:spcAft>
                <a:spcPts val="0"/>
              </a:spcAft>
              <a:buClr>
                <a:srgbClr val="000000"/>
              </a:buClr>
              <a:buSzPts val="1900"/>
              <a:buFont typeface="Arial"/>
              <a:buNone/>
            </a:pPr>
            <a:endParaRPr lang="es-ES" sz="20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s-ES" sz="1900" b="0" i="0" u="none" strike="noStrike" cap="none" dirty="0">
              <a:solidFill>
                <a:schemeClr val="lt1"/>
              </a:solidFill>
              <a:latin typeface="Calibri"/>
              <a:ea typeface="Calibri"/>
              <a:cs typeface="Calibri"/>
              <a:sym typeface="Calibri"/>
            </a:endParaRPr>
          </a:p>
        </p:txBody>
      </p:sp>
      <p:pic>
        <p:nvPicPr>
          <p:cNvPr id="7" name="Imagen 6">
            <a:extLst>
              <a:ext uri="{FF2B5EF4-FFF2-40B4-BE49-F238E27FC236}">
                <a16:creationId xmlns:a16="http://schemas.microsoft.com/office/drawing/2014/main" id="{6A6D87E2-949F-422E-9B20-BD1F1012E7B8}"/>
              </a:ext>
            </a:extLst>
          </p:cNvPr>
          <p:cNvPicPr>
            <a:picLocks noChangeAspect="1"/>
          </p:cNvPicPr>
          <p:nvPr/>
        </p:nvPicPr>
        <p:blipFill>
          <a:blip r:embed="rId3"/>
          <a:stretch>
            <a:fillRect/>
          </a:stretch>
        </p:blipFill>
        <p:spPr>
          <a:xfrm>
            <a:off x="6663691" y="2255520"/>
            <a:ext cx="5238749" cy="300037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a8b485b1ff_0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Estacionaridad</a:t>
            </a:r>
            <a:endParaRPr dirty="0"/>
          </a:p>
        </p:txBody>
      </p:sp>
      <p:sp>
        <p:nvSpPr>
          <p:cNvPr id="243" name="Google Shape;243;ga8b485b1ff_0_12"/>
          <p:cNvSpPr txBox="1"/>
          <p:nvPr/>
        </p:nvSpPr>
        <p:spPr>
          <a:xfrm>
            <a:off x="906400" y="1608850"/>
            <a:ext cx="6301223" cy="45267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900"/>
              <a:buFont typeface="Arial"/>
              <a:buNone/>
            </a:pPr>
            <a:r>
              <a:rPr lang="en-GB" sz="1700" dirty="0">
                <a:solidFill>
                  <a:schemeClr val="lt1"/>
                </a:solidFill>
                <a:latin typeface="Calibri"/>
                <a:ea typeface="Calibri"/>
                <a:cs typeface="Calibri"/>
                <a:sym typeface="Calibri"/>
              </a:rPr>
              <a:t>Una </a:t>
            </a:r>
            <a:r>
              <a:rPr lang="en-GB" sz="1700" dirty="0" err="1">
                <a:solidFill>
                  <a:schemeClr val="lt1"/>
                </a:solidFill>
                <a:latin typeface="Calibri"/>
                <a:ea typeface="Calibri"/>
                <a:cs typeface="Calibri"/>
                <a:sym typeface="Calibri"/>
              </a:rPr>
              <a:t>serie</a:t>
            </a:r>
            <a:r>
              <a:rPr lang="en-GB" sz="1700" dirty="0">
                <a:solidFill>
                  <a:schemeClr val="lt1"/>
                </a:solidFill>
                <a:latin typeface="Calibri"/>
                <a:ea typeface="Calibri"/>
                <a:cs typeface="Calibri"/>
                <a:sym typeface="Calibri"/>
              </a:rPr>
              <a:t> es </a:t>
            </a:r>
            <a:r>
              <a:rPr lang="en-GB" sz="1700" dirty="0" err="1">
                <a:solidFill>
                  <a:schemeClr val="lt1"/>
                </a:solidFill>
                <a:latin typeface="Calibri"/>
                <a:ea typeface="Calibri"/>
                <a:cs typeface="Calibri"/>
                <a:sym typeface="Calibri"/>
              </a:rPr>
              <a:t>estacionaria</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cuando</a:t>
            </a:r>
            <a:r>
              <a:rPr lang="en-GB" sz="1700" dirty="0">
                <a:solidFill>
                  <a:schemeClr val="lt1"/>
                </a:solidFill>
                <a:latin typeface="Calibri"/>
                <a:ea typeface="Calibri"/>
                <a:cs typeface="Calibri"/>
                <a:sym typeface="Calibri"/>
              </a:rPr>
              <a:t> sus </a:t>
            </a:r>
            <a:r>
              <a:rPr lang="en-GB" sz="1700" dirty="0" err="1">
                <a:solidFill>
                  <a:schemeClr val="lt1"/>
                </a:solidFill>
                <a:latin typeface="Calibri"/>
                <a:ea typeface="Calibri"/>
                <a:cs typeface="Calibri"/>
                <a:sym typeface="Calibri"/>
              </a:rPr>
              <a:t>propiedades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estadísticas</a:t>
            </a:r>
            <a:r>
              <a:rPr lang="en-GB" sz="1700" dirty="0">
                <a:solidFill>
                  <a:schemeClr val="lt1"/>
                </a:solidFill>
                <a:latin typeface="Calibri"/>
                <a:ea typeface="Calibri"/>
                <a:cs typeface="Calibri"/>
                <a:sym typeface="Calibri"/>
              </a:rPr>
              <a:t> no </a:t>
            </a:r>
            <a:r>
              <a:rPr lang="en-GB" sz="1700" dirty="0" err="1">
                <a:solidFill>
                  <a:schemeClr val="lt1"/>
                </a:solidFill>
                <a:latin typeface="Calibri"/>
                <a:ea typeface="Calibri"/>
                <a:cs typeface="Calibri"/>
                <a:sym typeface="Calibri"/>
              </a:rPr>
              <a:t>varían</a:t>
            </a:r>
            <a:r>
              <a:rPr lang="en-GB" sz="1700" dirty="0">
                <a:solidFill>
                  <a:schemeClr val="lt1"/>
                </a:solidFill>
                <a:latin typeface="Calibri"/>
                <a:ea typeface="Calibri"/>
                <a:cs typeface="Calibri"/>
                <a:sym typeface="Calibri"/>
              </a:rPr>
              <a:t> con el </a:t>
            </a:r>
            <a:r>
              <a:rPr lang="en-GB" sz="1700" dirty="0" err="1">
                <a:solidFill>
                  <a:schemeClr val="lt1"/>
                </a:solidFill>
                <a:latin typeface="Calibri"/>
                <a:ea typeface="Calibri"/>
                <a:cs typeface="Calibri"/>
                <a:sym typeface="Calibri"/>
              </a:rPr>
              <a:t>tiempo</a:t>
            </a:r>
            <a:r>
              <a:rPr lang="en-GB" sz="1700" dirty="0">
                <a:solidFill>
                  <a:schemeClr val="lt1"/>
                </a:solidFill>
                <a:latin typeface="Calibri"/>
                <a:ea typeface="Calibri"/>
                <a:cs typeface="Calibri"/>
                <a:sym typeface="Calibri"/>
              </a:rPr>
              <a:t>.</a:t>
            </a:r>
            <a:endParaRPr sz="1700" dirty="0">
              <a:solidFill>
                <a:schemeClr val="lt1"/>
              </a:solidFill>
              <a:latin typeface="Calibri"/>
              <a:ea typeface="Calibri"/>
              <a:cs typeface="Calibri"/>
              <a:sym typeface="Calibri"/>
            </a:endParaRPr>
          </a:p>
          <a:p>
            <a:pPr marL="0" marR="0" lvl="0" indent="0" rtl="0">
              <a:lnSpc>
                <a:spcPct val="100000"/>
              </a:lnSpc>
              <a:spcBef>
                <a:spcPts val="0"/>
              </a:spcBef>
              <a:spcAft>
                <a:spcPts val="0"/>
              </a:spcAft>
              <a:buClr>
                <a:srgbClr val="000000"/>
              </a:buClr>
              <a:buSzPts val="1900"/>
              <a:buFont typeface="Arial"/>
              <a:buNone/>
            </a:pPr>
            <a:endParaRPr sz="1700" dirty="0">
              <a:solidFill>
                <a:schemeClr val="lt1"/>
              </a:solidFill>
              <a:latin typeface="Calibri"/>
              <a:ea typeface="Calibri"/>
              <a:cs typeface="Calibri"/>
              <a:sym typeface="Calibri"/>
            </a:endParaRPr>
          </a:p>
          <a:p>
            <a:pPr marL="0" marR="0" lvl="0" indent="0" rtl="0">
              <a:lnSpc>
                <a:spcPct val="100000"/>
              </a:lnSpc>
              <a:spcBef>
                <a:spcPts val="0"/>
              </a:spcBef>
              <a:spcAft>
                <a:spcPts val="0"/>
              </a:spcAft>
              <a:buClr>
                <a:srgbClr val="000000"/>
              </a:buClr>
              <a:buSzPts val="1900"/>
              <a:buFont typeface="Arial"/>
              <a:buNone/>
            </a:pPr>
            <a:r>
              <a:rPr lang="en-GB" sz="1700" dirty="0">
                <a:solidFill>
                  <a:schemeClr val="lt1"/>
                </a:solidFill>
                <a:latin typeface="Calibri"/>
                <a:ea typeface="Calibri"/>
                <a:cs typeface="Calibri"/>
                <a:sym typeface="Calibri"/>
              </a:rPr>
              <a:t>Una </a:t>
            </a:r>
            <a:r>
              <a:rPr lang="en-GB" sz="1700" dirty="0" err="1">
                <a:solidFill>
                  <a:schemeClr val="lt1"/>
                </a:solidFill>
                <a:latin typeface="Calibri"/>
                <a:ea typeface="Calibri"/>
                <a:cs typeface="Calibri"/>
                <a:sym typeface="Calibri"/>
              </a:rPr>
              <a:t>serie</a:t>
            </a:r>
            <a:r>
              <a:rPr lang="en-GB" sz="1700" dirty="0">
                <a:solidFill>
                  <a:schemeClr val="lt1"/>
                </a:solidFill>
                <a:latin typeface="Calibri"/>
                <a:ea typeface="Calibri"/>
                <a:cs typeface="Calibri"/>
                <a:sym typeface="Calibri"/>
              </a:rPr>
              <a:t> NO es </a:t>
            </a:r>
            <a:r>
              <a:rPr lang="en-GB" sz="1700" dirty="0" err="1">
                <a:solidFill>
                  <a:schemeClr val="lt1"/>
                </a:solidFill>
                <a:latin typeface="Calibri"/>
                <a:ea typeface="Calibri"/>
                <a:cs typeface="Calibri"/>
                <a:sym typeface="Calibri"/>
              </a:rPr>
              <a:t>estacionaria</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cuando</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su</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tendencia</a:t>
            </a:r>
            <a:r>
              <a:rPr lang="en-GB" sz="1700" dirty="0">
                <a:solidFill>
                  <a:schemeClr val="lt1"/>
                </a:solidFill>
                <a:latin typeface="Calibri"/>
                <a:ea typeface="Calibri"/>
                <a:cs typeface="Calibri"/>
                <a:sym typeface="Calibri"/>
              </a:rPr>
              <a:t> cambia con el </a:t>
            </a:r>
            <a:r>
              <a:rPr lang="en-GB" sz="1700" dirty="0" err="1">
                <a:solidFill>
                  <a:schemeClr val="lt1"/>
                </a:solidFill>
                <a:latin typeface="Calibri"/>
                <a:ea typeface="Calibri"/>
                <a:cs typeface="Calibri"/>
                <a:sym typeface="Calibri"/>
              </a:rPr>
              <a:t>tiempo</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su</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varianza</a:t>
            </a:r>
            <a:r>
              <a:rPr lang="en-GB" sz="1700" dirty="0">
                <a:solidFill>
                  <a:schemeClr val="lt1"/>
                </a:solidFill>
                <a:latin typeface="Calibri"/>
                <a:ea typeface="Calibri"/>
                <a:cs typeface="Calibri"/>
                <a:sym typeface="Calibri"/>
              </a:rPr>
              <a:t>, o </a:t>
            </a:r>
            <a:r>
              <a:rPr lang="en-GB" sz="1700" dirty="0" err="1">
                <a:solidFill>
                  <a:schemeClr val="lt1"/>
                </a:solidFill>
                <a:latin typeface="Calibri"/>
                <a:ea typeface="Calibri"/>
                <a:cs typeface="Calibri"/>
                <a:sym typeface="Calibri"/>
              </a:rPr>
              <a:t>tiene</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estacionalidad</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patrones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periódicos</a:t>
            </a:r>
            <a:r>
              <a:rPr lang="en-GB" sz="1700" dirty="0">
                <a:solidFill>
                  <a:schemeClr val="lt1"/>
                </a:solidFill>
                <a:latin typeface="Calibri"/>
                <a:ea typeface="Calibri"/>
                <a:cs typeface="Calibri"/>
                <a:sym typeface="Calibri"/>
              </a:rPr>
              <a:t>).</a:t>
            </a:r>
            <a:endParaRPr sz="1700" dirty="0">
              <a:solidFill>
                <a:schemeClr val="lt1"/>
              </a:solidFill>
              <a:latin typeface="Calibri"/>
              <a:ea typeface="Calibri"/>
              <a:cs typeface="Calibri"/>
              <a:sym typeface="Calibri"/>
            </a:endParaRPr>
          </a:p>
          <a:p>
            <a:pPr marL="0" marR="0" lvl="0" indent="0" rtl="0">
              <a:lnSpc>
                <a:spcPct val="100000"/>
              </a:lnSpc>
              <a:spcBef>
                <a:spcPts val="0"/>
              </a:spcBef>
              <a:spcAft>
                <a:spcPts val="0"/>
              </a:spcAft>
              <a:buClr>
                <a:srgbClr val="000000"/>
              </a:buClr>
              <a:buSzPts val="1900"/>
              <a:buFont typeface="Arial"/>
              <a:buNone/>
            </a:pPr>
            <a:endParaRPr sz="1700" dirty="0">
              <a:solidFill>
                <a:schemeClr val="lt1"/>
              </a:solidFill>
              <a:latin typeface="Calibri"/>
              <a:ea typeface="Calibri"/>
              <a:cs typeface="Calibri"/>
              <a:sym typeface="Calibri"/>
            </a:endParaRPr>
          </a:p>
          <a:p>
            <a:pPr marL="0" marR="0" lvl="0" indent="0" rtl="0">
              <a:lnSpc>
                <a:spcPct val="100000"/>
              </a:lnSpc>
              <a:spcBef>
                <a:spcPts val="0"/>
              </a:spcBef>
              <a:spcAft>
                <a:spcPts val="0"/>
              </a:spcAft>
              <a:buClr>
                <a:srgbClr val="000000"/>
              </a:buClr>
              <a:buSzPts val="1900"/>
              <a:buFont typeface="Arial"/>
              <a:buNone/>
            </a:pPr>
            <a:r>
              <a:rPr lang="en-GB" sz="1700" b="1" dirty="0">
                <a:solidFill>
                  <a:srgbClr val="FF0000"/>
                </a:solidFill>
                <a:latin typeface="Calibri"/>
                <a:ea typeface="Calibri"/>
                <a:cs typeface="Calibri"/>
                <a:sym typeface="Calibri"/>
              </a:rPr>
              <a:t>¿Por </a:t>
            </a:r>
            <a:r>
              <a:rPr lang="en-GB" sz="1700" b="1" dirty="0" err="1">
                <a:solidFill>
                  <a:srgbClr val="FF0000"/>
                </a:solidFill>
                <a:latin typeface="Calibri"/>
                <a:ea typeface="Calibri"/>
                <a:cs typeface="Calibri"/>
                <a:sym typeface="Calibri"/>
              </a:rPr>
              <a:t>qué</a:t>
            </a:r>
            <a:r>
              <a:rPr lang="en-GB" sz="1700" b="1" dirty="0">
                <a:solidFill>
                  <a:srgbClr val="FF0000"/>
                </a:solidFill>
                <a:latin typeface="Calibri"/>
                <a:ea typeface="Calibri"/>
                <a:cs typeface="Calibri"/>
                <a:sym typeface="Calibri"/>
              </a:rPr>
              <a:t> es </a:t>
            </a:r>
            <a:r>
              <a:rPr lang="en-GB" sz="1700" b="1" dirty="0" err="1">
                <a:solidFill>
                  <a:srgbClr val="FF0000"/>
                </a:solidFill>
                <a:latin typeface="Calibri"/>
                <a:ea typeface="Calibri"/>
                <a:cs typeface="Calibri"/>
                <a:sym typeface="Calibri"/>
              </a:rPr>
              <a:t>importante</a:t>
            </a:r>
            <a:r>
              <a:rPr lang="en-GB" sz="1700" b="1" dirty="0">
                <a:solidFill>
                  <a:srgbClr val="FF0000"/>
                </a:solidFill>
                <a:latin typeface="Calibri"/>
                <a:ea typeface="Calibri"/>
                <a:cs typeface="Calibri"/>
                <a:sym typeface="Calibri"/>
              </a:rPr>
              <a:t> </a:t>
            </a:r>
            <a:r>
              <a:rPr lang="en-GB" sz="1700" b="1" dirty="0" err="1">
                <a:solidFill>
                  <a:srgbClr val="FF0000"/>
                </a:solidFill>
                <a:latin typeface="Calibri"/>
                <a:ea typeface="Calibri"/>
                <a:cs typeface="Calibri"/>
                <a:sym typeface="Calibri"/>
              </a:rPr>
              <a:t>este</a:t>
            </a:r>
            <a:r>
              <a:rPr lang="en-GB" sz="1700" b="1" dirty="0">
                <a:solidFill>
                  <a:srgbClr val="FF0000"/>
                </a:solidFill>
                <a:latin typeface="Calibri"/>
                <a:ea typeface="Calibri"/>
                <a:cs typeface="Calibri"/>
                <a:sym typeface="Calibri"/>
              </a:rPr>
              <a:t> </a:t>
            </a:r>
            <a:r>
              <a:rPr lang="en-GB" sz="1700" b="1" dirty="0" err="1">
                <a:solidFill>
                  <a:srgbClr val="FF0000"/>
                </a:solidFill>
                <a:latin typeface="Calibri"/>
                <a:ea typeface="Calibri"/>
                <a:cs typeface="Calibri"/>
                <a:sym typeface="Calibri"/>
              </a:rPr>
              <a:t>concepto</a:t>
            </a:r>
            <a:r>
              <a:rPr lang="en-GB" sz="1700" b="1" dirty="0">
                <a:solidFill>
                  <a:srgbClr val="FF0000"/>
                </a:solidFill>
                <a:latin typeface="Calibri"/>
                <a:ea typeface="Calibri"/>
                <a:cs typeface="Calibri"/>
                <a:sym typeface="Calibri"/>
              </a:rPr>
              <a:t>?</a:t>
            </a:r>
            <a:endParaRPr sz="1700" b="1" dirty="0">
              <a:solidFill>
                <a:srgbClr val="FF0000"/>
              </a:solidFill>
              <a:latin typeface="Calibri"/>
              <a:ea typeface="Calibri"/>
              <a:cs typeface="Calibri"/>
              <a:sym typeface="Calibri"/>
            </a:endParaRPr>
          </a:p>
          <a:p>
            <a:pPr marL="0" marR="0" lvl="0" indent="0" rtl="0">
              <a:lnSpc>
                <a:spcPct val="100000"/>
              </a:lnSpc>
              <a:spcBef>
                <a:spcPts val="0"/>
              </a:spcBef>
              <a:spcAft>
                <a:spcPts val="0"/>
              </a:spcAft>
              <a:buClr>
                <a:srgbClr val="000000"/>
              </a:buClr>
              <a:buSzPts val="1900"/>
              <a:buFont typeface="Arial"/>
              <a:buNone/>
            </a:pPr>
            <a:r>
              <a:rPr lang="en-GB" sz="1700" dirty="0">
                <a:solidFill>
                  <a:schemeClr val="lt1"/>
                </a:solidFill>
                <a:latin typeface="Calibri"/>
                <a:ea typeface="Calibri"/>
                <a:cs typeface="Calibri"/>
                <a:sym typeface="Calibri"/>
              </a:rPr>
              <a:t>La </a:t>
            </a:r>
            <a:r>
              <a:rPr lang="en-GB" sz="1700" dirty="0" err="1">
                <a:solidFill>
                  <a:schemeClr val="lt1"/>
                </a:solidFill>
                <a:latin typeface="Calibri"/>
                <a:ea typeface="Calibri"/>
                <a:cs typeface="Calibri"/>
                <a:sym typeface="Calibri"/>
              </a:rPr>
              <a:t>mayoría</a:t>
            </a:r>
            <a:r>
              <a:rPr lang="en-GB" sz="1700" dirty="0">
                <a:solidFill>
                  <a:schemeClr val="lt1"/>
                </a:solidFill>
                <a:latin typeface="Calibri"/>
                <a:ea typeface="Calibri"/>
                <a:cs typeface="Calibri"/>
                <a:sym typeface="Calibri"/>
              </a:rPr>
              <a:t> de </a:t>
            </a:r>
            <a:r>
              <a:rPr lang="en-GB" sz="1700" dirty="0" err="1">
                <a:solidFill>
                  <a:schemeClr val="lt1"/>
                </a:solidFill>
                <a:latin typeface="Calibri"/>
                <a:ea typeface="Calibri"/>
                <a:cs typeface="Calibri"/>
                <a:sym typeface="Calibri"/>
              </a:rPr>
              <a:t>modelos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trabajan</a:t>
            </a:r>
            <a:r>
              <a:rPr lang="en-GB" sz="1700" dirty="0">
                <a:solidFill>
                  <a:schemeClr val="lt1"/>
                </a:solidFill>
                <a:latin typeface="Calibri"/>
                <a:ea typeface="Calibri"/>
                <a:cs typeface="Calibri"/>
                <a:sym typeface="Calibri"/>
              </a:rPr>
              <a:t> con series </a:t>
            </a:r>
            <a:r>
              <a:rPr lang="en-GB" sz="1700" dirty="0" err="1">
                <a:solidFill>
                  <a:schemeClr val="lt1"/>
                </a:solidFill>
                <a:latin typeface="Calibri"/>
                <a:ea typeface="Calibri"/>
                <a:cs typeface="Calibri"/>
                <a:sym typeface="Calibri"/>
              </a:rPr>
              <a:t>estacionarias</a:t>
            </a:r>
            <a:r>
              <a:rPr lang="en-GB" sz="1700" dirty="0">
                <a:solidFill>
                  <a:schemeClr val="lt1"/>
                </a:solidFill>
                <a:latin typeface="Calibri"/>
                <a:ea typeface="Calibri"/>
                <a:cs typeface="Calibri"/>
                <a:sym typeface="Calibri"/>
              </a:rPr>
              <a:t>. Hay que </a:t>
            </a:r>
            <a:r>
              <a:rPr lang="en-GB" sz="1700" dirty="0" err="1">
                <a:solidFill>
                  <a:schemeClr val="lt1"/>
                </a:solidFill>
                <a:latin typeface="Calibri"/>
                <a:ea typeface="Calibri"/>
                <a:cs typeface="Calibri"/>
                <a:sym typeface="Calibri"/>
              </a:rPr>
              <a:t>convertirlas</a:t>
            </a:r>
            <a:r>
              <a:rPr lang="en-GB" sz="1700" dirty="0">
                <a:solidFill>
                  <a:schemeClr val="lt1"/>
                </a:solidFill>
                <a:latin typeface="Calibri"/>
                <a:ea typeface="Calibri"/>
                <a:cs typeface="Calibri"/>
                <a:sym typeface="Calibri"/>
              </a:rPr>
              <a:t> para </a:t>
            </a:r>
            <a:r>
              <a:rPr lang="en-GB" sz="1700" dirty="0" err="1">
                <a:solidFill>
                  <a:schemeClr val="lt1"/>
                </a:solidFill>
                <a:latin typeface="Calibri"/>
                <a:ea typeface="Calibri"/>
                <a:cs typeface="Calibri"/>
                <a:sym typeface="Calibri"/>
              </a:rPr>
              <a:t>poder</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modelar</a:t>
            </a:r>
            <a:r>
              <a:rPr lang="en-GB" sz="1700" dirty="0">
                <a:solidFill>
                  <a:schemeClr val="lt1"/>
                </a:solidFill>
                <a:latin typeface="Calibri"/>
                <a:ea typeface="Calibri"/>
                <a:cs typeface="Calibri"/>
                <a:sym typeface="Calibri"/>
              </a:rPr>
              <a:t> los </a:t>
            </a:r>
            <a:r>
              <a:rPr lang="en-GB" sz="1700" dirty="0" err="1">
                <a:solidFill>
                  <a:schemeClr val="lt1"/>
                </a:solidFill>
                <a:latin typeface="Calibri"/>
                <a:ea typeface="Calibri"/>
                <a:cs typeface="Calibri"/>
                <a:sym typeface="Calibri"/>
              </a:rPr>
              <a:t>datos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Tendrán</a:t>
            </a:r>
            <a:r>
              <a:rPr lang="en-GB" sz="1700" dirty="0">
                <a:solidFill>
                  <a:schemeClr val="lt1"/>
                </a:solidFill>
                <a:latin typeface="Calibri"/>
                <a:ea typeface="Calibri"/>
                <a:cs typeface="Calibri"/>
                <a:sym typeface="Calibri"/>
              </a:rPr>
              <a:t> una media, </a:t>
            </a:r>
            <a:r>
              <a:rPr lang="en-GB" sz="1700" dirty="0" err="1">
                <a:solidFill>
                  <a:schemeClr val="lt1"/>
                </a:solidFill>
                <a:latin typeface="Calibri"/>
                <a:ea typeface="Calibri"/>
                <a:cs typeface="Calibri"/>
                <a:sym typeface="Calibri"/>
              </a:rPr>
              <a:t>varianza</a:t>
            </a:r>
            <a:r>
              <a:rPr lang="en-GB" sz="1700" dirty="0">
                <a:solidFill>
                  <a:schemeClr val="lt1"/>
                </a:solidFill>
                <a:latin typeface="Calibri"/>
                <a:ea typeface="Calibri"/>
                <a:cs typeface="Calibri"/>
                <a:sym typeface="Calibri"/>
              </a:rPr>
              <a:t> y </a:t>
            </a:r>
            <a:r>
              <a:rPr lang="en-GB" sz="1700" dirty="0" err="1">
                <a:solidFill>
                  <a:schemeClr val="lt1"/>
                </a:solidFill>
                <a:latin typeface="Calibri"/>
                <a:ea typeface="Calibri"/>
                <a:cs typeface="Calibri"/>
                <a:sym typeface="Calibri"/>
              </a:rPr>
              <a:t>autocorrelación</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constantes</a:t>
            </a:r>
            <a:r>
              <a:rPr lang="en-GB" sz="1700" dirty="0">
                <a:solidFill>
                  <a:schemeClr val="lt1"/>
                </a:solidFill>
                <a:latin typeface="Calibri"/>
                <a:ea typeface="Calibri"/>
                <a:cs typeface="Calibri"/>
                <a:sym typeface="Calibri"/>
              </a:rPr>
              <a:t> y </a:t>
            </a:r>
            <a:r>
              <a:rPr lang="en-GB" sz="1700" dirty="0" err="1">
                <a:solidFill>
                  <a:schemeClr val="lt1"/>
                </a:solidFill>
                <a:latin typeface="Calibri"/>
                <a:ea typeface="Calibri"/>
                <a:cs typeface="Calibri"/>
                <a:sym typeface="Calibri"/>
              </a:rPr>
              <a:t>podremos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aplicar</a:t>
            </a:r>
            <a:r>
              <a:rPr lang="en-GB" sz="1700" dirty="0">
                <a:solidFill>
                  <a:schemeClr val="lt1"/>
                </a:solidFill>
                <a:latin typeface="Calibri"/>
                <a:ea typeface="Calibri"/>
                <a:cs typeface="Calibri"/>
                <a:sym typeface="Calibri"/>
              </a:rPr>
              <a:t> la </a:t>
            </a:r>
            <a:r>
              <a:rPr lang="en-GB" sz="1700" dirty="0" err="1">
                <a:solidFill>
                  <a:schemeClr val="lt1"/>
                </a:solidFill>
                <a:latin typeface="Calibri"/>
                <a:ea typeface="Calibri"/>
                <a:cs typeface="Calibri"/>
                <a:sym typeface="Calibri"/>
              </a:rPr>
              <a:t>mayoría</a:t>
            </a:r>
            <a:r>
              <a:rPr lang="en-GB" sz="1700" dirty="0">
                <a:solidFill>
                  <a:schemeClr val="lt1"/>
                </a:solidFill>
                <a:latin typeface="Calibri"/>
                <a:ea typeface="Calibri"/>
                <a:cs typeface="Calibri"/>
                <a:sym typeface="Calibri"/>
              </a:rPr>
              <a:t> de </a:t>
            </a:r>
            <a:r>
              <a:rPr lang="en-GB" sz="1700" dirty="0" err="1">
                <a:solidFill>
                  <a:schemeClr val="lt1"/>
                </a:solidFill>
                <a:latin typeface="Calibri"/>
                <a:ea typeface="Calibri"/>
                <a:cs typeface="Calibri"/>
                <a:sym typeface="Calibri"/>
              </a:rPr>
              <a:t>conceptos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estadísticos</a:t>
            </a:r>
            <a:r>
              <a:rPr lang="en-GB" sz="1700" dirty="0">
                <a:solidFill>
                  <a:schemeClr val="lt1"/>
                </a:solidFill>
                <a:latin typeface="Calibri"/>
                <a:ea typeface="Calibri"/>
                <a:cs typeface="Calibri"/>
                <a:sym typeface="Calibri"/>
              </a:rPr>
              <a:t>.</a:t>
            </a:r>
          </a:p>
          <a:p>
            <a:pPr marL="0" marR="0" lvl="0" indent="0" rtl="0">
              <a:lnSpc>
                <a:spcPct val="100000"/>
              </a:lnSpc>
              <a:spcBef>
                <a:spcPts val="0"/>
              </a:spcBef>
              <a:spcAft>
                <a:spcPts val="0"/>
              </a:spcAft>
              <a:buClr>
                <a:srgbClr val="000000"/>
              </a:buClr>
              <a:buSzPts val="1900"/>
              <a:buFont typeface="Arial"/>
              <a:buNone/>
            </a:pPr>
            <a:endParaRPr lang="en-GB" sz="1700" dirty="0">
              <a:solidFill>
                <a:schemeClr val="lt1"/>
              </a:solidFill>
              <a:latin typeface="Calibri"/>
              <a:ea typeface="Calibri"/>
              <a:cs typeface="Calibri"/>
              <a:sym typeface="Calibri"/>
            </a:endParaRPr>
          </a:p>
          <a:p>
            <a:pPr>
              <a:buSzPts val="1900"/>
            </a:pPr>
            <a:r>
              <a:rPr lang="es-ES" sz="1700" b="1" dirty="0">
                <a:solidFill>
                  <a:srgbClr val="FF0000"/>
                </a:solidFill>
                <a:latin typeface="Calibri"/>
                <a:ea typeface="Calibri"/>
                <a:cs typeface="Calibri"/>
                <a:sym typeface="Calibri"/>
              </a:rPr>
              <a:t>¿Cómo convierto una serie en estacionaria, si no es?</a:t>
            </a:r>
          </a:p>
          <a:p>
            <a:pPr>
              <a:buSzPts val="1900"/>
            </a:pPr>
            <a:r>
              <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rPr>
              <a:t>E</a:t>
            </a:r>
            <a:r>
              <a:rPr lang="es-ES" sz="17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 posible transformarla en una serie temporal estacionaria mediante un proceso llamado “diferenciación”, que implica restar observaciones consecutivas entre sí , lo que puede ayudar a eliminar cualquier tendencia o estacionalidad en los datos.</a:t>
            </a:r>
            <a:endParaRPr lang="es-ES" sz="1700" b="1"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a:p>
            <a:pPr>
              <a:buSzPts val="1900"/>
            </a:pPr>
            <a:endParaRPr lang="es-ES" sz="1700" b="1" dirty="0">
              <a:solidFill>
                <a:srgbClr val="FF0000"/>
              </a:solidFill>
              <a:latin typeface="Calibri" panose="020F0502020204030204" pitchFamily="34" charset="0"/>
              <a:ea typeface="Calibri" panose="020F0502020204030204" pitchFamily="34" charset="0"/>
              <a:cs typeface="Calibri" panose="020F0502020204030204" pitchFamily="34" charset="0"/>
              <a:sym typeface="Calibri"/>
            </a:endParaRPr>
          </a:p>
          <a:p>
            <a:pPr marL="0" marR="0" lvl="0" indent="0" rtl="0">
              <a:lnSpc>
                <a:spcPct val="100000"/>
              </a:lnSpc>
              <a:spcBef>
                <a:spcPts val="0"/>
              </a:spcBef>
              <a:spcAft>
                <a:spcPts val="0"/>
              </a:spcAft>
              <a:buClr>
                <a:srgbClr val="000000"/>
              </a:buClr>
              <a:buSzPts val="1900"/>
              <a:buFont typeface="Arial"/>
              <a:buNone/>
            </a:pPr>
            <a:endParaRPr lang="en-GB" sz="1700" dirty="0">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a:p>
            <a:pPr marL="0" marR="0" lvl="0" indent="0" rtl="0">
              <a:lnSpc>
                <a:spcPct val="100000"/>
              </a:lnSpc>
              <a:spcBef>
                <a:spcPts val="0"/>
              </a:spcBef>
              <a:spcAft>
                <a:spcPts val="0"/>
              </a:spcAft>
              <a:buClr>
                <a:srgbClr val="000000"/>
              </a:buClr>
              <a:buSzPts val="1900"/>
              <a:buFont typeface="Arial"/>
              <a:buNone/>
            </a:pPr>
            <a:endParaRPr lang="en-GB" sz="1700" dirty="0">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a:p>
            <a:pPr marL="0" marR="0" lvl="0" indent="0" rtl="0">
              <a:lnSpc>
                <a:spcPct val="100000"/>
              </a:lnSpc>
              <a:spcBef>
                <a:spcPts val="0"/>
              </a:spcBef>
              <a:spcAft>
                <a:spcPts val="0"/>
              </a:spcAft>
              <a:buClr>
                <a:srgbClr val="000000"/>
              </a:buClr>
              <a:buSzPts val="1900"/>
              <a:buFont typeface="Arial"/>
              <a:buNone/>
            </a:pPr>
            <a:endParaRPr lang="en-GB" sz="1700" dirty="0">
              <a:solidFill>
                <a:schemeClr val="lt1"/>
              </a:solidFill>
              <a:latin typeface="Calibri"/>
              <a:ea typeface="Calibri"/>
              <a:cs typeface="Calibri"/>
              <a:sym typeface="Calibri"/>
            </a:endParaRPr>
          </a:p>
          <a:p>
            <a:pPr marL="0" marR="0" lvl="0" indent="0" rtl="0">
              <a:lnSpc>
                <a:spcPct val="100000"/>
              </a:lnSpc>
              <a:spcBef>
                <a:spcPts val="0"/>
              </a:spcBef>
              <a:spcAft>
                <a:spcPts val="0"/>
              </a:spcAft>
              <a:buClr>
                <a:srgbClr val="000000"/>
              </a:buClr>
              <a:buSzPts val="1900"/>
              <a:buFont typeface="Arial"/>
              <a:buNone/>
            </a:pPr>
            <a:endParaRPr sz="1700" dirty="0">
              <a:solidFill>
                <a:schemeClr val="lt1"/>
              </a:solidFill>
              <a:latin typeface="Calibri"/>
              <a:ea typeface="Calibri"/>
              <a:cs typeface="Calibri"/>
              <a:sym typeface="Calibri"/>
            </a:endParaRPr>
          </a:p>
        </p:txBody>
      </p:sp>
      <p:pic>
        <p:nvPicPr>
          <p:cNvPr id="244" name="Google Shape;244;ga8b485b1ff_0_12"/>
          <p:cNvPicPr preferRelativeResize="0"/>
          <p:nvPr/>
        </p:nvPicPr>
        <p:blipFill>
          <a:blip r:embed="rId3">
            <a:alphaModFix/>
          </a:blip>
          <a:stretch>
            <a:fillRect/>
          </a:stretch>
        </p:blipFill>
        <p:spPr>
          <a:xfrm>
            <a:off x="7207623" y="2118761"/>
            <a:ext cx="4519142" cy="320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a8b485b1ff_0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Estacionaridad</a:t>
            </a:r>
            <a:endParaRPr dirty="0"/>
          </a:p>
        </p:txBody>
      </p:sp>
      <p:sp>
        <p:nvSpPr>
          <p:cNvPr id="243" name="Google Shape;243;ga8b485b1ff_0_12"/>
          <p:cNvSpPr txBox="1"/>
          <p:nvPr/>
        </p:nvSpPr>
        <p:spPr>
          <a:xfrm>
            <a:off x="906400" y="1608850"/>
            <a:ext cx="5289300" cy="452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700" b="1" dirty="0">
                <a:solidFill>
                  <a:srgbClr val="FF0000"/>
                </a:solidFill>
                <a:latin typeface="+mj-lt"/>
                <a:ea typeface="Calibri"/>
                <a:cs typeface="Calibri"/>
                <a:sym typeface="Calibri"/>
              </a:rPr>
              <a:t>¿</a:t>
            </a:r>
            <a:r>
              <a:rPr lang="en-GB" sz="1700" b="1" dirty="0" err="1">
                <a:solidFill>
                  <a:srgbClr val="FF0000"/>
                </a:solidFill>
                <a:latin typeface="+mj-lt"/>
                <a:ea typeface="Calibri"/>
                <a:cs typeface="Calibri"/>
                <a:sym typeface="Calibri"/>
              </a:rPr>
              <a:t>Cómo</a:t>
            </a:r>
            <a:r>
              <a:rPr lang="en-GB" sz="1700" b="1" dirty="0">
                <a:solidFill>
                  <a:srgbClr val="FF0000"/>
                </a:solidFill>
                <a:latin typeface="+mj-lt"/>
                <a:ea typeface="Calibri"/>
                <a:cs typeface="Calibri"/>
                <a:sym typeface="Calibri"/>
              </a:rPr>
              <a:t> </a:t>
            </a:r>
            <a:r>
              <a:rPr lang="en-GB" sz="1700" b="1" dirty="0" err="1">
                <a:solidFill>
                  <a:srgbClr val="FF0000"/>
                </a:solidFill>
                <a:latin typeface="+mj-lt"/>
                <a:ea typeface="Calibri"/>
                <a:cs typeface="Calibri"/>
                <a:sym typeface="Calibri"/>
              </a:rPr>
              <a:t>saber</a:t>
            </a:r>
            <a:r>
              <a:rPr lang="en-GB" sz="1700" b="1" dirty="0">
                <a:solidFill>
                  <a:srgbClr val="FF0000"/>
                </a:solidFill>
                <a:latin typeface="+mj-lt"/>
                <a:ea typeface="Calibri"/>
                <a:cs typeface="Calibri"/>
                <a:sym typeface="Calibri"/>
              </a:rPr>
              <a:t> </a:t>
            </a:r>
            <a:r>
              <a:rPr lang="en-GB" sz="1700" b="1" dirty="0" err="1">
                <a:solidFill>
                  <a:srgbClr val="FF0000"/>
                </a:solidFill>
                <a:latin typeface="+mj-lt"/>
                <a:ea typeface="Calibri"/>
                <a:cs typeface="Calibri"/>
                <a:sym typeface="Calibri"/>
              </a:rPr>
              <a:t>si</a:t>
            </a:r>
            <a:r>
              <a:rPr lang="en-GB" sz="1700" b="1" dirty="0">
                <a:solidFill>
                  <a:srgbClr val="FF0000"/>
                </a:solidFill>
                <a:latin typeface="+mj-lt"/>
                <a:ea typeface="Calibri"/>
                <a:cs typeface="Calibri"/>
                <a:sym typeface="Calibri"/>
              </a:rPr>
              <a:t> </a:t>
            </a:r>
            <a:r>
              <a:rPr lang="en-GB" sz="1700" b="1" dirty="0">
                <a:solidFill>
                  <a:srgbClr val="FF0000"/>
                </a:solidFill>
                <a:latin typeface="+mj-lt"/>
                <a:sym typeface="Calibri"/>
              </a:rPr>
              <a:t>una</a:t>
            </a:r>
            <a:r>
              <a:rPr lang="en-GB" sz="1700" b="1" dirty="0">
                <a:solidFill>
                  <a:srgbClr val="FF0000"/>
                </a:solidFill>
                <a:latin typeface="+mj-lt"/>
                <a:ea typeface="Calibri"/>
                <a:cs typeface="Calibri"/>
                <a:sym typeface="Calibri"/>
              </a:rPr>
              <a:t> </a:t>
            </a:r>
            <a:r>
              <a:rPr lang="en-GB" sz="1700" b="1" dirty="0" err="1">
                <a:solidFill>
                  <a:srgbClr val="FF0000"/>
                </a:solidFill>
                <a:latin typeface="+mj-lt"/>
                <a:ea typeface="Calibri"/>
                <a:cs typeface="Calibri"/>
                <a:sym typeface="Calibri"/>
              </a:rPr>
              <a:t>serie</a:t>
            </a:r>
            <a:r>
              <a:rPr lang="en-GB" sz="1700" b="1" dirty="0">
                <a:solidFill>
                  <a:srgbClr val="FF0000"/>
                </a:solidFill>
                <a:latin typeface="+mj-lt"/>
                <a:ea typeface="Calibri"/>
                <a:cs typeface="Calibri"/>
                <a:sym typeface="Calibri"/>
              </a:rPr>
              <a:t> es </a:t>
            </a:r>
            <a:r>
              <a:rPr lang="en-GB" sz="1700" b="1" dirty="0" err="1">
                <a:solidFill>
                  <a:srgbClr val="FF0000"/>
                </a:solidFill>
                <a:latin typeface="+mj-lt"/>
                <a:ea typeface="Calibri"/>
                <a:cs typeface="Calibri"/>
                <a:sym typeface="Calibri"/>
              </a:rPr>
              <a:t>estacionaria</a:t>
            </a:r>
            <a:r>
              <a:rPr lang="en-GB" sz="1700" b="1" dirty="0">
                <a:solidFill>
                  <a:srgbClr val="FF0000"/>
                </a:solidFill>
                <a:latin typeface="+mj-lt"/>
                <a:ea typeface="Calibri"/>
                <a:cs typeface="Calibri"/>
                <a:sym typeface="Calibri"/>
              </a:rPr>
              <a:t>?</a:t>
            </a:r>
          </a:p>
          <a:p>
            <a:pPr marL="0" marR="0" lvl="0" indent="0" algn="l" rtl="0">
              <a:lnSpc>
                <a:spcPct val="100000"/>
              </a:lnSpc>
              <a:spcBef>
                <a:spcPts val="0"/>
              </a:spcBef>
              <a:spcAft>
                <a:spcPts val="0"/>
              </a:spcAft>
              <a:buClr>
                <a:srgbClr val="000000"/>
              </a:buClr>
              <a:buSzPts val="1900"/>
              <a:buFont typeface="Arial"/>
              <a:buNone/>
            </a:pPr>
            <a:r>
              <a:rPr lang="es-ES" sz="1700" dirty="0">
                <a:solidFill>
                  <a:schemeClr val="bg1"/>
                </a:solidFill>
                <a:latin typeface="Calibri"/>
                <a:ea typeface="Calibri"/>
                <a:cs typeface="Calibri"/>
                <a:sym typeface="Calibri"/>
              </a:rPr>
              <a:t>El </a:t>
            </a:r>
            <a:r>
              <a:rPr lang="es-ES" sz="1700" dirty="0" err="1">
                <a:solidFill>
                  <a:schemeClr val="bg1"/>
                </a:solidFill>
                <a:latin typeface="Calibri"/>
                <a:ea typeface="Calibri"/>
                <a:cs typeface="Calibri"/>
                <a:sym typeface="Calibri"/>
              </a:rPr>
              <a:t>Augmented</a:t>
            </a:r>
            <a:r>
              <a:rPr lang="es-ES" sz="1700" dirty="0">
                <a:solidFill>
                  <a:schemeClr val="bg1"/>
                </a:solidFill>
                <a:latin typeface="Calibri"/>
                <a:ea typeface="Calibri"/>
                <a:cs typeface="Calibri"/>
                <a:sym typeface="Calibri"/>
              </a:rPr>
              <a:t> </a:t>
            </a:r>
            <a:r>
              <a:rPr lang="es-ES" sz="1700" dirty="0" err="1">
                <a:solidFill>
                  <a:schemeClr val="bg1"/>
                </a:solidFill>
                <a:latin typeface="Calibri"/>
                <a:ea typeface="Calibri"/>
                <a:cs typeface="Calibri"/>
                <a:sym typeface="Calibri"/>
              </a:rPr>
              <a:t>Dickey</a:t>
            </a:r>
            <a:r>
              <a:rPr lang="es-ES" sz="1700" dirty="0">
                <a:solidFill>
                  <a:schemeClr val="bg1"/>
                </a:solidFill>
                <a:latin typeface="Calibri"/>
                <a:ea typeface="Calibri"/>
                <a:cs typeface="Calibri"/>
                <a:sym typeface="Calibri"/>
              </a:rPr>
              <a:t>-Fuller test (ADF Test) es una prueba estadística utilizada en análisis de series temporales para verificar si una serie es estacionaria o no.</a:t>
            </a:r>
          </a:p>
          <a:p>
            <a:pPr marL="0" marR="0" lvl="0" indent="0" algn="l" rtl="0">
              <a:lnSpc>
                <a:spcPct val="100000"/>
              </a:lnSpc>
              <a:spcBef>
                <a:spcPts val="0"/>
              </a:spcBef>
              <a:spcAft>
                <a:spcPts val="0"/>
              </a:spcAft>
              <a:buClr>
                <a:srgbClr val="000000"/>
              </a:buClr>
              <a:buSzPts val="1900"/>
              <a:buFont typeface="Arial"/>
              <a:buNone/>
            </a:pPr>
            <a:endParaRPr lang="es-ES" sz="1700" dirty="0">
              <a:solidFill>
                <a:schemeClr val="bg1"/>
              </a:solidFill>
              <a:latin typeface="Calibri"/>
              <a:ea typeface="Calibri"/>
              <a:cs typeface="Calibri"/>
              <a:sym typeface="Calibri"/>
            </a:endParaRPr>
          </a:p>
          <a:p>
            <a:r>
              <a:rPr lang="es-ES" sz="1700" b="1" dirty="0">
                <a:solidFill>
                  <a:srgbClr val="FF0000"/>
                </a:solidFill>
              </a:rPr>
              <a:t>¿Cómo funciona el ADF Test?</a:t>
            </a:r>
          </a:p>
          <a:p>
            <a:r>
              <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rPr>
              <a:t>El test verifica la presencia de una </a:t>
            </a:r>
            <a:r>
              <a:rPr lang="es-ES" sz="1700" b="1" dirty="0">
                <a:solidFill>
                  <a:schemeClr val="bg1"/>
                </a:solidFill>
                <a:latin typeface="Calibri" panose="020F0502020204030204" pitchFamily="34" charset="0"/>
                <a:ea typeface="Calibri" panose="020F0502020204030204" pitchFamily="34" charset="0"/>
                <a:cs typeface="Calibri" panose="020F0502020204030204" pitchFamily="34" charset="0"/>
              </a:rPr>
              <a:t>raíz unitaria</a:t>
            </a:r>
            <a:r>
              <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rPr>
              <a:t>, que indica que la serie no es estacionaria. Se plantea la siguiente hipótesis:</a:t>
            </a:r>
          </a:p>
          <a:p>
            <a:endPar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s-ES" sz="1700" b="1" dirty="0">
                <a:solidFill>
                  <a:schemeClr val="bg1"/>
                </a:solidFill>
                <a:latin typeface="Calibri" panose="020F0502020204030204" pitchFamily="34" charset="0"/>
                <a:ea typeface="Calibri" panose="020F0502020204030204" pitchFamily="34" charset="0"/>
                <a:cs typeface="Calibri" panose="020F0502020204030204" pitchFamily="34" charset="0"/>
              </a:rPr>
              <a:t>Hipótesis nula (H0​)</a:t>
            </a:r>
            <a:r>
              <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rPr>
              <a:t>: La serie tiene una raíz unitaria (es decir, no es estacionaria porque su media y varianza cambian con el tiempo).</a:t>
            </a:r>
          </a:p>
          <a:p>
            <a:r>
              <a:rPr lang="es-ES" sz="1700" b="1" dirty="0">
                <a:solidFill>
                  <a:schemeClr val="bg1"/>
                </a:solidFill>
                <a:latin typeface="Calibri" panose="020F0502020204030204" pitchFamily="34" charset="0"/>
                <a:ea typeface="Calibri" panose="020F0502020204030204" pitchFamily="34" charset="0"/>
                <a:cs typeface="Calibri" panose="020F0502020204030204" pitchFamily="34" charset="0"/>
              </a:rPr>
              <a:t>Hipótesis alternativa (H1​)</a:t>
            </a:r>
            <a:r>
              <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rPr>
              <a:t>: La serie es estacionaria.</a:t>
            </a:r>
          </a:p>
          <a:p>
            <a:pPr>
              <a:buFont typeface="Arial" panose="020B0604020202020204" pitchFamily="34" charset="0"/>
              <a:buChar char="•"/>
            </a:pPr>
            <a:endPar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rPr>
              <a:t>Si el p-valor obtenido en la prueba es menor que un umbral (normalmente 0.05), se rechaza la hipótesis nula, lo que indica que la serie es estacionaria.</a:t>
            </a:r>
            <a:endParaRPr sz="1700" dirty="0">
              <a:solidFill>
                <a:schemeClr val="bg1"/>
              </a:solidFill>
              <a:latin typeface="Calibri"/>
              <a:ea typeface="Calibri"/>
              <a:cs typeface="Calibri"/>
              <a:sym typeface="Calibri"/>
            </a:endParaRPr>
          </a:p>
        </p:txBody>
      </p:sp>
      <p:pic>
        <p:nvPicPr>
          <p:cNvPr id="2050" name="Picture 2" descr="No hay descripción alternativa para esta imagen">
            <a:extLst>
              <a:ext uri="{FF2B5EF4-FFF2-40B4-BE49-F238E27FC236}">
                <a16:creationId xmlns:a16="http://schemas.microsoft.com/office/drawing/2014/main" id="{A38181A8-CF23-475F-BD3B-7C1017B6C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30" y="1927412"/>
            <a:ext cx="4656170" cy="346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096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a8b485b1ff_0_278"/>
          <p:cNvSpPr txBox="1"/>
          <p:nvPr/>
        </p:nvSpPr>
        <p:spPr>
          <a:xfrm>
            <a:off x="637449" y="1543988"/>
            <a:ext cx="5367111" cy="4877132"/>
          </a:xfrm>
          <a:prstGeom prst="rect">
            <a:avLst/>
          </a:prstGeom>
          <a:noFill/>
          <a:ln>
            <a:noFill/>
          </a:ln>
        </p:spPr>
        <p:txBody>
          <a:bodyPr spcFirstLastPara="1" wrap="square" lIns="91425" tIns="91425" rIns="91425" bIns="91425" anchor="t" anchorCtr="0">
            <a:noAutofit/>
          </a:bodyPr>
          <a:lstStyle/>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Una hipótesis es una pregunta que acepta si/no como respuesta</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¿El salario medio de España es igual que el europeo?</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H0: hipótesis nula</a:t>
            </a: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H1: hipótesis alternativa</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a:buClr>
                <a:schemeClr val="bg1"/>
              </a:buClr>
            </a:pPr>
            <a:r>
              <a:rPr lang="es-ES" sz="1600" dirty="0">
                <a:solidFill>
                  <a:schemeClr val="lt1"/>
                </a:solidFill>
                <a:latin typeface="Calibri"/>
                <a:ea typeface="Calibri"/>
                <a:cs typeface="Calibri"/>
                <a:sym typeface="Calibri"/>
              </a:rPr>
              <a:t>H0: El salario medio España &lt;&gt; Salario medio europeo</a:t>
            </a: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H1: El salario medio España = Salario medio europeo</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Un p-value es la probabilidad de error de aceptar H1 como cierta, cuando en realidad es falsa.</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P-value = 10%, significa que 10 de cada 100 muestras me voy a equivoca en mi hipótesis.</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Con Alpha, o nivel de significación, elijo H1 o H0</a:t>
            </a:r>
            <a:endParaRPr sz="1600" dirty="0">
              <a:solidFill>
                <a:schemeClr val="lt1"/>
              </a:solidFill>
              <a:latin typeface="Calibri"/>
              <a:ea typeface="Calibri"/>
              <a:cs typeface="Calibri"/>
              <a:sym typeface="Calibri"/>
            </a:endParaRPr>
          </a:p>
        </p:txBody>
      </p:sp>
      <p:sp>
        <p:nvSpPr>
          <p:cNvPr id="312" name="Google Shape;312;ga8b485b1ff_0_278"/>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dirty="0">
                <a:solidFill>
                  <a:srgbClr val="FF0000"/>
                </a:solidFill>
              </a:rPr>
              <a:t>Test de </a:t>
            </a:r>
            <a:r>
              <a:rPr lang="en-GB" sz="3700" dirty="0" err="1">
                <a:solidFill>
                  <a:srgbClr val="FF0000"/>
                </a:solidFill>
              </a:rPr>
              <a:t>hipótesis</a:t>
            </a:r>
            <a:endParaRPr sz="3700" dirty="0"/>
          </a:p>
        </p:txBody>
      </p:sp>
      <p:pic>
        <p:nvPicPr>
          <p:cNvPr id="3" name="Imagen 2">
            <a:extLst>
              <a:ext uri="{FF2B5EF4-FFF2-40B4-BE49-F238E27FC236}">
                <a16:creationId xmlns:a16="http://schemas.microsoft.com/office/drawing/2014/main" id="{BDDA2293-F43D-476F-BDA3-10578A165623}"/>
              </a:ext>
            </a:extLst>
          </p:cNvPr>
          <p:cNvPicPr>
            <a:picLocks noChangeAspect="1"/>
          </p:cNvPicPr>
          <p:nvPr/>
        </p:nvPicPr>
        <p:blipFill>
          <a:blip r:embed="rId3"/>
          <a:stretch>
            <a:fillRect/>
          </a:stretch>
        </p:blipFill>
        <p:spPr>
          <a:xfrm>
            <a:off x="6466522" y="1466215"/>
            <a:ext cx="5172075" cy="4819650"/>
          </a:xfrm>
          <a:prstGeom prst="rect">
            <a:avLst/>
          </a:prstGeom>
        </p:spPr>
      </p:pic>
    </p:spTree>
    <p:extLst>
      <p:ext uri="{BB962C8B-B14F-4D97-AF65-F5344CB8AC3E}">
        <p14:creationId xmlns:p14="http://schemas.microsoft.com/office/powerpoint/2010/main" val="4231620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a8b485b1ff_0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Autocorrelación</a:t>
            </a:r>
            <a:endParaRPr dirty="0"/>
          </a:p>
        </p:txBody>
      </p:sp>
      <p:sp>
        <p:nvSpPr>
          <p:cNvPr id="243" name="Google Shape;243;ga8b485b1ff_0_12"/>
          <p:cNvSpPr txBox="1"/>
          <p:nvPr/>
        </p:nvSpPr>
        <p:spPr>
          <a:xfrm>
            <a:off x="906400" y="1608850"/>
            <a:ext cx="5837300" cy="452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1700" dirty="0">
                <a:solidFill>
                  <a:schemeClr val="lt1"/>
                </a:solidFill>
                <a:latin typeface="Calibri"/>
                <a:ea typeface="Calibri"/>
                <a:cs typeface="Calibri"/>
                <a:sym typeface="Calibri"/>
              </a:rPr>
              <a:t>La autocorrelación mide cuánto se parece un valor de la serie a valores anteriores de la misma serie. En otras palabras, busca patrones y dependencias en los datos a lo largo del tiempo.</a:t>
            </a:r>
          </a:p>
          <a:p>
            <a:pPr marL="0" marR="0" lvl="0" indent="0" algn="l" rtl="0">
              <a:lnSpc>
                <a:spcPct val="100000"/>
              </a:lnSpc>
              <a:spcBef>
                <a:spcPts val="0"/>
              </a:spcBef>
              <a:spcAft>
                <a:spcPts val="0"/>
              </a:spcAft>
              <a:buClr>
                <a:srgbClr val="000000"/>
              </a:buClr>
              <a:buSzPts val="1900"/>
              <a:buFont typeface="Arial"/>
              <a:buNone/>
            </a:pPr>
            <a:endParaRPr lang="es-ES" sz="17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700" dirty="0">
                <a:solidFill>
                  <a:schemeClr val="lt1"/>
                </a:solidFill>
                <a:latin typeface="Calibri"/>
                <a:ea typeface="Calibri"/>
                <a:cs typeface="Calibri"/>
                <a:sym typeface="Calibri"/>
              </a:rPr>
              <a:t>Si existe una alta autocorrelación, significa que los valores pasados influyen fuertemente en los valores futuros. Por ejemplo, si la temperatura de hoy es alta, es probable que la de mañana también lo sea.</a:t>
            </a:r>
          </a:p>
          <a:p>
            <a:pPr marL="0" marR="0" lvl="0" indent="0" algn="l" rtl="0">
              <a:lnSpc>
                <a:spcPct val="100000"/>
              </a:lnSpc>
              <a:spcBef>
                <a:spcPts val="0"/>
              </a:spcBef>
              <a:spcAft>
                <a:spcPts val="0"/>
              </a:spcAft>
              <a:buClr>
                <a:srgbClr val="000000"/>
              </a:buClr>
              <a:buSzPts val="1900"/>
              <a:buFont typeface="Arial"/>
              <a:buNone/>
            </a:pPr>
            <a:endParaRPr lang="es-ES" sz="17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700" dirty="0">
                <a:solidFill>
                  <a:schemeClr val="lt1"/>
                </a:solidFill>
                <a:latin typeface="Calibri"/>
                <a:ea typeface="Calibri"/>
                <a:cs typeface="Calibri"/>
                <a:sym typeface="Calibri"/>
              </a:rPr>
              <a:t>Se usa para detectar patrones cíclicos, tendencias y dependencias temporales en los datos.</a:t>
            </a:r>
          </a:p>
          <a:p>
            <a:pPr marL="0" marR="0" lvl="0" indent="0" algn="l" rtl="0">
              <a:lnSpc>
                <a:spcPct val="100000"/>
              </a:lnSpc>
              <a:spcBef>
                <a:spcPts val="0"/>
              </a:spcBef>
              <a:spcAft>
                <a:spcPts val="0"/>
              </a:spcAft>
              <a:buClr>
                <a:srgbClr val="000000"/>
              </a:buClr>
              <a:buSzPts val="1900"/>
              <a:buFont typeface="Arial"/>
              <a:buNone/>
            </a:pPr>
            <a:endParaRPr lang="es-ES" sz="1700" dirty="0">
              <a:solidFill>
                <a:schemeClr val="lt1"/>
              </a:solidFill>
              <a:latin typeface="Calibri"/>
              <a:ea typeface="Calibri"/>
              <a:cs typeface="Calibri"/>
              <a:sym typeface="Calibri"/>
            </a:endParaRPr>
          </a:p>
          <a:p>
            <a:r>
              <a:rPr lang="es-ES" sz="1700" dirty="0">
                <a:solidFill>
                  <a:schemeClr val="lt1"/>
                </a:solidFill>
                <a:latin typeface="Calibri"/>
                <a:ea typeface="Calibri"/>
                <a:cs typeface="Calibri"/>
              </a:rPr>
              <a:t>Pensemos en el precio de una acción. Si el precio de hoy es alto, es más probable que el de mañana también lo sea (autocorrelación positiva). Si el precio de hoy es bajo, es más probable que el de mañana también lo sea (autocorrelación positiva). Sin embargo, si el precio sube y baja de forma aleatoria, no habrá autocorrelación.</a:t>
            </a:r>
            <a:endParaRPr lang="es-ES" sz="1700"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844E840C-8273-4E4F-B85A-D7A077535517}"/>
              </a:ext>
            </a:extLst>
          </p:cNvPr>
          <p:cNvPicPr>
            <a:picLocks noChangeAspect="1"/>
          </p:cNvPicPr>
          <p:nvPr/>
        </p:nvPicPr>
        <p:blipFill rotWithShape="1">
          <a:blip r:embed="rId3"/>
          <a:srcRect l="50000"/>
          <a:stretch/>
        </p:blipFill>
        <p:spPr>
          <a:xfrm>
            <a:off x="6861394" y="3769659"/>
            <a:ext cx="4492406" cy="2459530"/>
          </a:xfrm>
          <a:prstGeom prst="rect">
            <a:avLst/>
          </a:prstGeom>
        </p:spPr>
      </p:pic>
      <p:pic>
        <p:nvPicPr>
          <p:cNvPr id="8" name="Imagen 7">
            <a:extLst>
              <a:ext uri="{FF2B5EF4-FFF2-40B4-BE49-F238E27FC236}">
                <a16:creationId xmlns:a16="http://schemas.microsoft.com/office/drawing/2014/main" id="{672EE3E9-8DB9-4D92-88F9-BB38612C405D}"/>
              </a:ext>
            </a:extLst>
          </p:cNvPr>
          <p:cNvPicPr>
            <a:picLocks noChangeAspect="1"/>
          </p:cNvPicPr>
          <p:nvPr/>
        </p:nvPicPr>
        <p:blipFill rotWithShape="1">
          <a:blip r:embed="rId3"/>
          <a:srcRect r="50000"/>
          <a:stretch/>
        </p:blipFill>
        <p:spPr>
          <a:xfrm>
            <a:off x="6861394" y="969470"/>
            <a:ext cx="4492406" cy="2459530"/>
          </a:xfrm>
          <a:prstGeom prst="rect">
            <a:avLst/>
          </a:prstGeom>
        </p:spPr>
      </p:pic>
    </p:spTree>
    <p:extLst>
      <p:ext uri="{BB962C8B-B14F-4D97-AF65-F5344CB8AC3E}">
        <p14:creationId xmlns:p14="http://schemas.microsoft.com/office/powerpoint/2010/main" val="4119339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ga8b485b1ff_0_278"/>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dirty="0" err="1">
                <a:solidFill>
                  <a:srgbClr val="FF0000"/>
                </a:solidFill>
              </a:rPr>
              <a:t>Tipos</a:t>
            </a:r>
            <a:r>
              <a:rPr lang="en-GB" sz="3700" dirty="0">
                <a:solidFill>
                  <a:srgbClr val="FF0000"/>
                </a:solidFill>
              </a:rPr>
              <a:t> de </a:t>
            </a:r>
            <a:r>
              <a:rPr lang="en-GB" sz="3700" dirty="0" err="1">
                <a:solidFill>
                  <a:srgbClr val="FF0000"/>
                </a:solidFill>
              </a:rPr>
              <a:t>Autocorrelación</a:t>
            </a:r>
            <a:endParaRPr sz="3700" dirty="0"/>
          </a:p>
        </p:txBody>
      </p:sp>
      <p:sp>
        <p:nvSpPr>
          <p:cNvPr id="6" name="Google Shape;177;ga8b485b1ff_0_101">
            <a:extLst>
              <a:ext uri="{FF2B5EF4-FFF2-40B4-BE49-F238E27FC236}">
                <a16:creationId xmlns:a16="http://schemas.microsoft.com/office/drawing/2014/main" id="{F69B2B44-B5B7-4CB4-A96D-37C11740F6BB}"/>
              </a:ext>
            </a:extLst>
          </p:cNvPr>
          <p:cNvSpPr txBox="1"/>
          <p:nvPr/>
        </p:nvSpPr>
        <p:spPr>
          <a:xfrm>
            <a:off x="1868825" y="1473927"/>
            <a:ext cx="3087600" cy="67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1"/>
              </a:buClr>
              <a:buSzPts val="1900"/>
              <a:buNone/>
              <a:defRPr sz="2000" b="1">
                <a:solidFill>
                  <a:schemeClr val="lt1"/>
                </a:solidFill>
                <a:latin typeface="Calibri"/>
                <a:ea typeface="Calibri"/>
                <a:cs typeface="Calibri"/>
              </a:defRPr>
            </a:lvl1pPr>
          </a:lstStyle>
          <a:p>
            <a:r>
              <a:rPr lang="es-ES" dirty="0">
                <a:sym typeface="Calibri"/>
              </a:rPr>
              <a:t>Función de autocorrelación</a:t>
            </a:r>
          </a:p>
          <a:p>
            <a:r>
              <a:rPr lang="es-ES" dirty="0">
                <a:sym typeface="Calibri"/>
              </a:rPr>
              <a:t>ACF</a:t>
            </a:r>
            <a:endParaRPr dirty="0">
              <a:sym typeface="Calibri"/>
            </a:endParaRPr>
          </a:p>
        </p:txBody>
      </p:sp>
      <p:sp>
        <p:nvSpPr>
          <p:cNvPr id="4" name="CuadroTexto 3">
            <a:extLst>
              <a:ext uri="{FF2B5EF4-FFF2-40B4-BE49-F238E27FC236}">
                <a16:creationId xmlns:a16="http://schemas.microsoft.com/office/drawing/2014/main" id="{D120B7AF-0D42-4DC4-BC09-22B2CF58A237}"/>
              </a:ext>
            </a:extLst>
          </p:cNvPr>
          <p:cNvSpPr txBox="1"/>
          <p:nvPr/>
        </p:nvSpPr>
        <p:spPr>
          <a:xfrm>
            <a:off x="492625" y="2426445"/>
            <a:ext cx="5840000" cy="1384995"/>
          </a:xfrm>
          <a:prstGeom prst="rect">
            <a:avLst/>
          </a:prstGeom>
          <a:noFill/>
        </p:spPr>
        <p:txBody>
          <a:bodyPr wrap="square" rtlCol="0">
            <a:spAutoFit/>
          </a:bodyPr>
          <a:lstStyle/>
          <a:p>
            <a:pPr algn="just"/>
            <a:r>
              <a:rPr lang="es-ES" dirty="0">
                <a:solidFill>
                  <a:schemeClr val="bg1"/>
                </a:solidFill>
              </a:rPr>
              <a:t>La Función de Autocorrelación (ACF, </a:t>
            </a:r>
            <a:r>
              <a:rPr lang="es-ES" dirty="0" err="1">
                <a:solidFill>
                  <a:schemeClr val="bg1"/>
                </a:solidFill>
              </a:rPr>
              <a:t>Autocorrelation</a:t>
            </a:r>
            <a:r>
              <a:rPr lang="es-ES" dirty="0">
                <a:solidFill>
                  <a:schemeClr val="bg1"/>
                </a:solidFill>
              </a:rPr>
              <a:t> </a:t>
            </a:r>
            <a:r>
              <a:rPr lang="es-ES" dirty="0" err="1">
                <a:solidFill>
                  <a:schemeClr val="bg1"/>
                </a:solidFill>
              </a:rPr>
              <a:t>Function</a:t>
            </a:r>
            <a:r>
              <a:rPr lang="es-ES" dirty="0">
                <a:solidFill>
                  <a:schemeClr val="bg1"/>
                </a:solidFill>
              </a:rPr>
              <a:t>) mide la relación entre los valores de una serie de tiempo en diferentes retardos (</a:t>
            </a:r>
            <a:r>
              <a:rPr lang="es-ES" dirty="0" err="1">
                <a:solidFill>
                  <a:schemeClr val="bg1"/>
                </a:solidFill>
              </a:rPr>
              <a:t>lags</a:t>
            </a:r>
            <a:r>
              <a:rPr lang="es-ES" dirty="0">
                <a:solidFill>
                  <a:schemeClr val="bg1"/>
                </a:solidFill>
              </a:rPr>
              <a:t>). Se usa para identificar patrones y determinar si una serie sigue un proceso autorregresivo.</a:t>
            </a:r>
          </a:p>
          <a:p>
            <a:pPr algn="just"/>
            <a:endParaRPr lang="es-ES" dirty="0">
              <a:solidFill>
                <a:schemeClr val="bg1"/>
              </a:solidFill>
            </a:endParaRPr>
          </a:p>
          <a:p>
            <a:pPr algn="just"/>
            <a:endParaRPr lang="es-ES" dirty="0">
              <a:solidFill>
                <a:schemeClr val="bg1"/>
              </a:solidFill>
            </a:endParaRPr>
          </a:p>
        </p:txBody>
      </p:sp>
      <p:pic>
        <p:nvPicPr>
          <p:cNvPr id="10" name="Imagen 9">
            <a:extLst>
              <a:ext uri="{FF2B5EF4-FFF2-40B4-BE49-F238E27FC236}">
                <a16:creationId xmlns:a16="http://schemas.microsoft.com/office/drawing/2014/main" id="{9AB30330-BA4E-46B4-9A8A-D693DDD53D64}"/>
              </a:ext>
            </a:extLst>
          </p:cNvPr>
          <p:cNvPicPr>
            <a:picLocks noChangeAspect="1"/>
          </p:cNvPicPr>
          <p:nvPr/>
        </p:nvPicPr>
        <p:blipFill>
          <a:blip r:embed="rId3"/>
          <a:stretch>
            <a:fillRect/>
          </a:stretch>
        </p:blipFill>
        <p:spPr>
          <a:xfrm>
            <a:off x="6565688" y="1812477"/>
            <a:ext cx="5253772" cy="3310699"/>
          </a:xfrm>
          <a:prstGeom prst="rect">
            <a:avLst/>
          </a:prstGeom>
        </p:spPr>
      </p:pic>
      <p:sp>
        <p:nvSpPr>
          <p:cNvPr id="5" name="Rectangle 3">
            <a:extLst>
              <a:ext uri="{FF2B5EF4-FFF2-40B4-BE49-F238E27FC236}">
                <a16:creationId xmlns:a16="http://schemas.microsoft.com/office/drawing/2014/main" id="{30A31087-413D-4200-A02F-549D68964500}"/>
              </a:ext>
            </a:extLst>
          </p:cNvPr>
          <p:cNvSpPr>
            <a:spLocks noChangeArrowheads="1"/>
          </p:cNvSpPr>
          <p:nvPr/>
        </p:nvSpPr>
        <p:spPr bwMode="auto">
          <a:xfrm>
            <a:off x="492625" y="3510975"/>
            <a:ext cx="499766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s-ES" altLang="es-ES" b="1" i="0" u="none" strike="noStrike" cap="none" normalizeH="0" baseline="0" dirty="0">
                <a:ln>
                  <a:noFill/>
                </a:ln>
                <a:solidFill>
                  <a:schemeClr val="bg1"/>
                </a:solidFill>
                <a:effectLst/>
                <a:latin typeface="Arial" panose="020B0604020202020204" pitchFamily="34" charset="0"/>
              </a:rPr>
              <a:t>ACF en </a:t>
            </a:r>
            <a:r>
              <a:rPr kumimoji="0" lang="es-ES" altLang="es-ES" b="1" i="0" u="none" strike="noStrike" cap="none" normalizeH="0" baseline="0" dirty="0" err="1">
                <a:ln>
                  <a:noFill/>
                </a:ln>
                <a:solidFill>
                  <a:schemeClr val="bg1"/>
                </a:solidFill>
                <a:effectLst/>
                <a:latin typeface="Arial" panose="020B0604020202020204" pitchFamily="34" charset="0"/>
              </a:rPr>
              <a:t>lag</a:t>
            </a:r>
            <a:r>
              <a:rPr kumimoji="0" lang="es-ES" altLang="es-ES" b="1" i="0" u="none" strike="noStrike" cap="none" normalizeH="0" baseline="0" dirty="0">
                <a:ln>
                  <a:noFill/>
                </a:ln>
                <a:solidFill>
                  <a:schemeClr val="bg1"/>
                </a:solidFill>
                <a:effectLst/>
                <a:latin typeface="Arial" panose="020B0604020202020204" pitchFamily="34" charset="0"/>
              </a:rPr>
              <a:t> 1</a:t>
            </a:r>
            <a:r>
              <a:rPr kumimoji="0" lang="es-ES" altLang="es-ES" b="0" i="0" u="none" strike="noStrike" cap="none" normalizeH="0" baseline="0" dirty="0">
                <a:ln>
                  <a:noFill/>
                </a:ln>
                <a:solidFill>
                  <a:schemeClr val="bg1"/>
                </a:solidFill>
                <a:effectLst/>
                <a:latin typeface="Arial" panose="020B0604020202020204" pitchFamily="34" charset="0"/>
              </a:rPr>
              <a:t>: correlación entre </a:t>
            </a:r>
            <a:r>
              <a:rPr kumimoji="0" lang="es-ES" altLang="es-ES" b="0" i="0" u="none" strike="noStrike" cap="none" normalizeH="0" baseline="0" dirty="0" err="1">
                <a:ln>
                  <a:noFill/>
                </a:ln>
                <a:solidFill>
                  <a:schemeClr val="bg1"/>
                </a:solidFill>
                <a:effectLst/>
                <a:latin typeface="Arial" panose="020B0604020202020204" pitchFamily="34" charset="0"/>
              </a:rPr>
              <a:t>Yt</a:t>
            </a:r>
            <a:r>
              <a:rPr kumimoji="0" lang="es-ES" altLang="es-ES" b="0" i="0" u="none" strike="noStrike" cap="none" normalizeH="0" baseline="0" dirty="0">
                <a:ln>
                  <a:noFill/>
                </a:ln>
                <a:solidFill>
                  <a:schemeClr val="bg1"/>
                </a:solidFill>
                <a:effectLst/>
                <a:latin typeface="Arial" panose="020B0604020202020204" pitchFamily="34" charset="0"/>
              </a:rPr>
              <a:t> y Yt-1.</a:t>
            </a:r>
          </a:p>
          <a:p>
            <a:pPr marR="0" lvl="0" algn="l" defTabSz="914400" rtl="0" eaLnBrk="0" fontAlgn="base" latinLnBrk="0" hangingPunct="0">
              <a:lnSpc>
                <a:spcPct val="100000"/>
              </a:lnSpc>
              <a:spcBef>
                <a:spcPct val="0"/>
              </a:spcBef>
              <a:spcAft>
                <a:spcPct val="0"/>
              </a:spcAft>
              <a:buClrTx/>
              <a:buSzTx/>
              <a:tabLst/>
            </a:pPr>
            <a:endParaRPr kumimoji="0" lang="es-ES" altLang="es-E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s-ES" altLang="es-ES" b="1" i="0" u="none" strike="noStrike" cap="none" normalizeH="0" baseline="0" dirty="0">
                <a:ln>
                  <a:noFill/>
                </a:ln>
                <a:solidFill>
                  <a:schemeClr val="bg1"/>
                </a:solidFill>
                <a:effectLst/>
                <a:latin typeface="Arial" panose="020B0604020202020204" pitchFamily="34" charset="0"/>
              </a:rPr>
              <a:t>ACF en </a:t>
            </a:r>
            <a:r>
              <a:rPr kumimoji="0" lang="es-ES" altLang="es-ES" b="1" i="0" u="none" strike="noStrike" cap="none" normalizeH="0" baseline="0" dirty="0" err="1">
                <a:ln>
                  <a:noFill/>
                </a:ln>
                <a:solidFill>
                  <a:schemeClr val="bg1"/>
                </a:solidFill>
                <a:effectLst/>
                <a:latin typeface="Arial" panose="020B0604020202020204" pitchFamily="34" charset="0"/>
              </a:rPr>
              <a:t>lag</a:t>
            </a:r>
            <a:r>
              <a:rPr kumimoji="0" lang="es-ES" altLang="es-ES" b="1" i="0" u="none" strike="noStrike" cap="none" normalizeH="0" baseline="0" dirty="0">
                <a:ln>
                  <a:noFill/>
                </a:ln>
                <a:solidFill>
                  <a:schemeClr val="bg1"/>
                </a:solidFill>
                <a:effectLst/>
                <a:latin typeface="Arial" panose="020B0604020202020204" pitchFamily="34" charset="0"/>
              </a:rPr>
              <a:t> 2</a:t>
            </a:r>
            <a:r>
              <a:rPr kumimoji="0" lang="es-ES" altLang="es-ES" b="0" i="0" u="none" strike="noStrike" cap="none" normalizeH="0" baseline="0" dirty="0">
                <a:ln>
                  <a:noFill/>
                </a:ln>
                <a:solidFill>
                  <a:schemeClr val="bg1"/>
                </a:solidFill>
                <a:effectLst/>
                <a:latin typeface="Arial" panose="020B0604020202020204" pitchFamily="34" charset="0"/>
              </a:rPr>
              <a:t>: correlación entre </a:t>
            </a:r>
            <a:r>
              <a:rPr kumimoji="0" lang="es-ES" altLang="es-ES" b="0" i="0" u="none" strike="noStrike" cap="none" normalizeH="0" baseline="0" dirty="0" err="1">
                <a:ln>
                  <a:noFill/>
                </a:ln>
                <a:solidFill>
                  <a:schemeClr val="bg1"/>
                </a:solidFill>
                <a:effectLst/>
                <a:latin typeface="Arial" panose="020B0604020202020204" pitchFamily="34" charset="0"/>
              </a:rPr>
              <a:t>Yt</a:t>
            </a:r>
            <a:r>
              <a:rPr kumimoji="0" lang="es-ES" altLang="es-ES" b="0" i="0" u="none" strike="noStrike" cap="none" normalizeH="0" baseline="0" dirty="0">
                <a:ln>
                  <a:noFill/>
                </a:ln>
                <a:solidFill>
                  <a:schemeClr val="bg1"/>
                </a:solidFill>
                <a:effectLst/>
                <a:latin typeface="Arial" panose="020B0604020202020204" pitchFamily="34" charset="0"/>
              </a:rPr>
              <a:t> y Yt-2</a:t>
            </a:r>
          </a:p>
          <a:p>
            <a:pPr marR="0" lvl="0" algn="l" defTabSz="914400" rtl="0" eaLnBrk="0" fontAlgn="base" latinLnBrk="0" hangingPunct="0">
              <a:lnSpc>
                <a:spcPct val="100000"/>
              </a:lnSpc>
              <a:spcBef>
                <a:spcPct val="0"/>
              </a:spcBef>
              <a:spcAft>
                <a:spcPct val="0"/>
              </a:spcAft>
              <a:buClrTx/>
              <a:buSzTx/>
              <a:tabLst/>
            </a:pPr>
            <a:r>
              <a:rPr kumimoji="0" lang="es-ES" altLang="es-ES" b="0" i="0" u="none" strike="noStrike" cap="none" normalizeH="0" baseline="0" dirty="0">
                <a:ln>
                  <a:noFill/>
                </a:ln>
                <a:solidFill>
                  <a:schemeClr val="bg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s-ES" altLang="es-ES" b="1" i="0" u="none" strike="noStrike" cap="none" normalizeH="0" baseline="0" dirty="0">
                <a:ln>
                  <a:noFill/>
                </a:ln>
                <a:solidFill>
                  <a:schemeClr val="bg1"/>
                </a:solidFill>
                <a:effectLst/>
                <a:latin typeface="Arial" panose="020B0604020202020204" pitchFamily="34" charset="0"/>
              </a:rPr>
              <a:t>ACF en </a:t>
            </a:r>
            <a:r>
              <a:rPr kumimoji="0" lang="es-ES" altLang="es-ES" b="1" i="0" u="none" strike="noStrike" cap="none" normalizeH="0" baseline="0" dirty="0" err="1">
                <a:ln>
                  <a:noFill/>
                </a:ln>
                <a:solidFill>
                  <a:schemeClr val="bg1"/>
                </a:solidFill>
                <a:effectLst/>
                <a:latin typeface="Arial" panose="020B0604020202020204" pitchFamily="34" charset="0"/>
              </a:rPr>
              <a:t>lag</a:t>
            </a:r>
            <a:r>
              <a:rPr kumimoji="0" lang="es-ES" altLang="es-ES" b="1" i="0" u="none" strike="noStrike" cap="none" normalizeH="0" baseline="0" dirty="0">
                <a:ln>
                  <a:noFill/>
                </a:ln>
                <a:solidFill>
                  <a:schemeClr val="bg1"/>
                </a:solidFill>
                <a:effectLst/>
                <a:latin typeface="Arial" panose="020B0604020202020204" pitchFamily="34" charset="0"/>
              </a:rPr>
              <a:t> 3</a:t>
            </a:r>
            <a:r>
              <a:rPr kumimoji="0" lang="es-ES" altLang="es-ES" b="0" i="0" u="none" strike="noStrike" cap="none" normalizeH="0" baseline="0" dirty="0">
                <a:ln>
                  <a:noFill/>
                </a:ln>
                <a:solidFill>
                  <a:schemeClr val="bg1"/>
                </a:solidFill>
                <a:effectLst/>
                <a:latin typeface="Arial" panose="020B0604020202020204" pitchFamily="34" charset="0"/>
              </a:rPr>
              <a:t>: correlación entre </a:t>
            </a:r>
            <a:r>
              <a:rPr kumimoji="0" lang="es-ES" altLang="es-ES" b="0" i="0" u="none" strike="noStrike" cap="none" normalizeH="0" baseline="0" dirty="0" err="1">
                <a:ln>
                  <a:noFill/>
                </a:ln>
                <a:solidFill>
                  <a:schemeClr val="bg1"/>
                </a:solidFill>
                <a:effectLst/>
                <a:latin typeface="Arial" panose="020B0604020202020204" pitchFamily="34" charset="0"/>
              </a:rPr>
              <a:t>Yt</a:t>
            </a:r>
            <a:r>
              <a:rPr kumimoji="0" lang="es-ES" altLang="es-ES" b="0" i="0" u="none" strike="noStrike" cap="none" normalizeH="0" baseline="0" dirty="0">
                <a:ln>
                  <a:noFill/>
                </a:ln>
                <a:solidFill>
                  <a:schemeClr val="bg1"/>
                </a:solidFill>
                <a:effectLst/>
                <a:latin typeface="Arial" panose="020B0604020202020204" pitchFamily="34" charset="0"/>
              </a:rPr>
              <a:t> y Yt-3</a:t>
            </a:r>
          </a:p>
        </p:txBody>
      </p:sp>
      <p:sp>
        <p:nvSpPr>
          <p:cNvPr id="8" name="Rectangle 5">
            <a:extLst>
              <a:ext uri="{FF2B5EF4-FFF2-40B4-BE49-F238E27FC236}">
                <a16:creationId xmlns:a16="http://schemas.microsoft.com/office/drawing/2014/main" id="{E649F3A5-EA9B-4550-999F-54D831D2D2F8}"/>
              </a:ext>
            </a:extLst>
          </p:cNvPr>
          <p:cNvSpPr>
            <a:spLocks noChangeArrowheads="1"/>
          </p:cNvSpPr>
          <p:nvPr/>
        </p:nvSpPr>
        <p:spPr bwMode="auto">
          <a:xfrm>
            <a:off x="527764" y="4895970"/>
            <a:ext cx="550022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ES" altLang="es-ES" b="0" i="0" u="none" strike="noStrike" cap="none" normalizeH="0" baseline="0" dirty="0">
                <a:ln>
                  <a:noFill/>
                </a:ln>
                <a:solidFill>
                  <a:schemeClr val="bg1"/>
                </a:solidFill>
                <a:effectLst/>
                <a:latin typeface="Arial" panose="020B0604020202020204" pitchFamily="34" charset="0"/>
              </a:rPr>
              <a:t>La </a:t>
            </a:r>
            <a:r>
              <a:rPr lang="es-ES" altLang="es-ES" dirty="0">
                <a:solidFill>
                  <a:schemeClr val="bg1"/>
                </a:solidFill>
              </a:rPr>
              <a:t>ACF</a:t>
            </a:r>
            <a:r>
              <a:rPr kumimoji="0" lang="es-ES" altLang="es-ES" b="0" i="0" u="none" strike="noStrike" cap="none" normalizeH="0" baseline="0" dirty="0">
                <a:ln>
                  <a:noFill/>
                </a:ln>
                <a:solidFill>
                  <a:schemeClr val="bg1"/>
                </a:solidFill>
                <a:effectLst/>
                <a:latin typeface="Arial" panose="020B0604020202020204" pitchFamily="34" charset="0"/>
              </a:rPr>
              <a:t> nos dice: </a:t>
            </a:r>
            <a:r>
              <a:rPr kumimoji="0" lang="es-ES" altLang="es-ES" b="0" i="1" u="none" strike="noStrike" cap="none" normalizeH="0" baseline="0" dirty="0">
                <a:ln>
                  <a:noFill/>
                </a:ln>
                <a:solidFill>
                  <a:schemeClr val="bg1"/>
                </a:solidFill>
                <a:effectLst/>
                <a:latin typeface="Arial" panose="020B0604020202020204" pitchFamily="34" charset="0"/>
              </a:rPr>
              <a:t>"El clima de hoy se parece al de hace dos días"</a:t>
            </a:r>
            <a:r>
              <a:rPr kumimoji="0" lang="es-ES" altLang="es-ES"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ES" altLang="es-ES"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762015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ga8b485b1ff_0_278"/>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dirty="0" err="1">
                <a:solidFill>
                  <a:srgbClr val="FF0000"/>
                </a:solidFill>
              </a:rPr>
              <a:t>Tipos</a:t>
            </a:r>
            <a:r>
              <a:rPr lang="en-GB" sz="3700" dirty="0">
                <a:solidFill>
                  <a:srgbClr val="FF0000"/>
                </a:solidFill>
              </a:rPr>
              <a:t> de </a:t>
            </a:r>
            <a:r>
              <a:rPr lang="en-GB" sz="3700" dirty="0" err="1">
                <a:solidFill>
                  <a:srgbClr val="FF0000"/>
                </a:solidFill>
              </a:rPr>
              <a:t>Autocorrelación</a:t>
            </a:r>
            <a:endParaRPr sz="3700" dirty="0"/>
          </a:p>
        </p:txBody>
      </p:sp>
      <p:sp>
        <p:nvSpPr>
          <p:cNvPr id="7" name="Google Shape;178;ga8b485b1ff_0_101">
            <a:extLst>
              <a:ext uri="{FF2B5EF4-FFF2-40B4-BE49-F238E27FC236}">
                <a16:creationId xmlns:a16="http://schemas.microsoft.com/office/drawing/2014/main" id="{4DB394EA-3A25-4FB7-BB21-51848E2C66B1}"/>
              </a:ext>
            </a:extLst>
          </p:cNvPr>
          <p:cNvSpPr txBox="1"/>
          <p:nvPr/>
        </p:nvSpPr>
        <p:spPr>
          <a:xfrm>
            <a:off x="1240201" y="1519803"/>
            <a:ext cx="3978201" cy="7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900"/>
              <a:buFont typeface="Arial"/>
              <a:buNone/>
            </a:pPr>
            <a:endParaRPr sz="2000" b="1" dirty="0">
              <a:solidFill>
                <a:schemeClr val="lt1"/>
              </a:solidFill>
              <a:latin typeface="Calibri"/>
              <a:ea typeface="Calibri"/>
              <a:cs typeface="Calibri"/>
              <a:sym typeface="Calibri"/>
            </a:endParaRPr>
          </a:p>
        </p:txBody>
      </p:sp>
      <p:sp>
        <p:nvSpPr>
          <p:cNvPr id="13" name="CuadroTexto 12">
            <a:extLst>
              <a:ext uri="{FF2B5EF4-FFF2-40B4-BE49-F238E27FC236}">
                <a16:creationId xmlns:a16="http://schemas.microsoft.com/office/drawing/2014/main" id="{2A8B5386-F9C6-4F8A-B804-828E70825E4A}"/>
              </a:ext>
            </a:extLst>
          </p:cNvPr>
          <p:cNvSpPr txBox="1"/>
          <p:nvPr/>
        </p:nvSpPr>
        <p:spPr>
          <a:xfrm>
            <a:off x="492625" y="2521059"/>
            <a:ext cx="5741387" cy="1169551"/>
          </a:xfrm>
          <a:prstGeom prst="rect">
            <a:avLst/>
          </a:prstGeom>
          <a:noFill/>
        </p:spPr>
        <p:txBody>
          <a:bodyPr wrap="square" rtlCol="0">
            <a:spAutoFit/>
          </a:bodyPr>
          <a:lstStyle/>
          <a:p>
            <a:pPr algn="just"/>
            <a:r>
              <a:rPr lang="es-ES" dirty="0">
                <a:solidFill>
                  <a:schemeClr val="bg1"/>
                </a:solidFill>
              </a:rPr>
              <a:t>PACF, por otro lado, mide la correlación entre una serie de tiempo y una versión rezagada de sí misma, controlando el efecto de otros retrasos. Es una medida de la correlación entre dos puntos en una serie de tiempo que está separada por un retraso cierto, después de tener en cuenta la correlación debido a todos los retrasos más cortos</a:t>
            </a:r>
          </a:p>
        </p:txBody>
      </p:sp>
      <p:pic>
        <p:nvPicPr>
          <p:cNvPr id="9" name="Imagen 8">
            <a:extLst>
              <a:ext uri="{FF2B5EF4-FFF2-40B4-BE49-F238E27FC236}">
                <a16:creationId xmlns:a16="http://schemas.microsoft.com/office/drawing/2014/main" id="{D3657E16-2D04-4182-B000-8FD119B6226E}"/>
              </a:ext>
            </a:extLst>
          </p:cNvPr>
          <p:cNvPicPr>
            <a:picLocks noChangeAspect="1"/>
          </p:cNvPicPr>
          <p:nvPr/>
        </p:nvPicPr>
        <p:blipFill>
          <a:blip r:embed="rId3"/>
          <a:stretch>
            <a:fillRect/>
          </a:stretch>
        </p:blipFill>
        <p:spPr>
          <a:xfrm>
            <a:off x="6691633" y="1790155"/>
            <a:ext cx="5079025" cy="3277689"/>
          </a:xfrm>
          <a:prstGeom prst="rect">
            <a:avLst/>
          </a:prstGeom>
        </p:spPr>
      </p:pic>
      <p:sp>
        <p:nvSpPr>
          <p:cNvPr id="11" name="Google Shape;177;ga8b485b1ff_0_101">
            <a:extLst>
              <a:ext uri="{FF2B5EF4-FFF2-40B4-BE49-F238E27FC236}">
                <a16:creationId xmlns:a16="http://schemas.microsoft.com/office/drawing/2014/main" id="{3A586B26-0D65-43E6-B064-A47E8F9F729D}"/>
              </a:ext>
            </a:extLst>
          </p:cNvPr>
          <p:cNvSpPr txBox="1"/>
          <p:nvPr/>
        </p:nvSpPr>
        <p:spPr>
          <a:xfrm>
            <a:off x="1604682" y="1473927"/>
            <a:ext cx="4071341" cy="67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1"/>
              </a:buClr>
              <a:buSzPts val="1900"/>
              <a:buNone/>
              <a:defRPr sz="2000" b="1">
                <a:solidFill>
                  <a:schemeClr val="lt1"/>
                </a:solidFill>
                <a:latin typeface="Calibri"/>
                <a:ea typeface="Calibri"/>
                <a:cs typeface="Calibri"/>
              </a:defRPr>
            </a:lvl1pPr>
          </a:lstStyle>
          <a:p>
            <a:r>
              <a:rPr lang="es-ES" dirty="0">
                <a:sym typeface="Calibri"/>
              </a:rPr>
              <a:t>Función de Autocorrelación Parcial</a:t>
            </a:r>
          </a:p>
          <a:p>
            <a:r>
              <a:rPr lang="es-ES" dirty="0">
                <a:sym typeface="Calibri"/>
              </a:rPr>
              <a:t>PACF</a:t>
            </a:r>
          </a:p>
        </p:txBody>
      </p:sp>
      <p:sp>
        <p:nvSpPr>
          <p:cNvPr id="8" name="CuadroTexto 7">
            <a:extLst>
              <a:ext uri="{FF2B5EF4-FFF2-40B4-BE49-F238E27FC236}">
                <a16:creationId xmlns:a16="http://schemas.microsoft.com/office/drawing/2014/main" id="{2DB4E7C3-9C08-4DBE-9880-07DA8A3EB438}"/>
              </a:ext>
            </a:extLst>
          </p:cNvPr>
          <p:cNvSpPr txBox="1"/>
          <p:nvPr/>
        </p:nvSpPr>
        <p:spPr>
          <a:xfrm>
            <a:off x="492625" y="3790146"/>
            <a:ext cx="574138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285750" indent="-285750" defTabSz="914400" eaLnBrk="0" fontAlgn="base" latinLnBrk="0" hangingPunct="0">
              <a:spcBef>
                <a:spcPct val="0"/>
              </a:spcBef>
              <a:spcAft>
                <a:spcPct val="0"/>
              </a:spcAft>
              <a:buClrTx/>
              <a:buSzTx/>
              <a:buFont typeface="Courier New" panose="02070309020205020404" pitchFamily="49" charset="0"/>
              <a:buChar char="o"/>
              <a:tabLst/>
              <a:defRPr kumimoji="0" b="1" normalizeH="0" baseline="0">
                <a:ln>
                  <a:noFill/>
                </a:ln>
                <a:solidFill>
                  <a:schemeClr val="bg1"/>
                </a:solidFill>
                <a:effectLst/>
                <a:latin typeface="Arial" panose="020B0604020202020204" pitchFamily="34" charset="0"/>
              </a:defRPr>
            </a:lvl1pPr>
          </a:lstStyle>
          <a:p>
            <a:r>
              <a:rPr lang="es-ES" b="0" dirty="0"/>
              <a:t>PACF en </a:t>
            </a:r>
            <a:r>
              <a:rPr lang="es-ES" b="0" dirty="0" err="1"/>
              <a:t>lag</a:t>
            </a:r>
            <a:r>
              <a:rPr lang="es-ES" b="0" dirty="0"/>
              <a:t> 1: correlación entre </a:t>
            </a:r>
            <a:r>
              <a:rPr lang="es-ES" b="0" dirty="0" err="1"/>
              <a:t>Yt</a:t>
            </a:r>
            <a:r>
              <a:rPr lang="es-ES" b="0" dirty="0"/>
              <a:t>​ y Yt−1, sin ajustes adicionales.</a:t>
            </a:r>
          </a:p>
          <a:p>
            <a:r>
              <a:rPr lang="es-ES" b="0" dirty="0"/>
              <a:t>PACF en </a:t>
            </a:r>
            <a:r>
              <a:rPr lang="es-ES" b="0" dirty="0" err="1"/>
              <a:t>lag</a:t>
            </a:r>
            <a:r>
              <a:rPr lang="es-ES" b="0" dirty="0"/>
              <a:t> 2: correlación entre </a:t>
            </a:r>
            <a:r>
              <a:rPr lang="es-ES" b="0" dirty="0" err="1"/>
              <a:t>Yt</a:t>
            </a:r>
            <a:r>
              <a:rPr lang="es-ES" b="0" dirty="0"/>
              <a:t>​ y Yt−2​, eliminando el efecto de Yt−1 ​.</a:t>
            </a:r>
          </a:p>
          <a:p>
            <a:r>
              <a:rPr lang="es-ES" b="0" dirty="0"/>
              <a:t>PACF en </a:t>
            </a:r>
            <a:r>
              <a:rPr lang="es-ES" b="0" dirty="0" err="1"/>
              <a:t>lag</a:t>
            </a:r>
            <a:r>
              <a:rPr lang="es-ES" b="0" dirty="0"/>
              <a:t> 3: correlación entre </a:t>
            </a:r>
            <a:r>
              <a:rPr lang="es-ES" b="0" dirty="0" err="1"/>
              <a:t>Yt</a:t>
            </a:r>
            <a:r>
              <a:rPr lang="es-ES" b="0" dirty="0"/>
              <a:t>​ y Yt−3 ​, eliminando el efecto de Yt−1 y Yt−2 ​.</a:t>
            </a:r>
          </a:p>
        </p:txBody>
      </p:sp>
      <p:sp>
        <p:nvSpPr>
          <p:cNvPr id="10" name="CuadroTexto 9">
            <a:extLst>
              <a:ext uri="{FF2B5EF4-FFF2-40B4-BE49-F238E27FC236}">
                <a16:creationId xmlns:a16="http://schemas.microsoft.com/office/drawing/2014/main" id="{0818342F-F440-4D17-AD2E-2D33A4236C4E}"/>
              </a:ext>
            </a:extLst>
          </p:cNvPr>
          <p:cNvSpPr txBox="1"/>
          <p:nvPr/>
        </p:nvSpPr>
        <p:spPr>
          <a:xfrm>
            <a:off x="492625" y="5059233"/>
            <a:ext cx="6096000" cy="523220"/>
          </a:xfrm>
          <a:prstGeom prst="rect">
            <a:avLst/>
          </a:prstGeom>
          <a:noFill/>
        </p:spPr>
        <p:txBody>
          <a:bodyPr wrap="square">
            <a:spAutoFit/>
          </a:bodyPr>
          <a:lstStyle/>
          <a:p>
            <a:r>
              <a:rPr lang="es-ES" dirty="0">
                <a:solidFill>
                  <a:schemeClr val="bg1"/>
                </a:solidFill>
              </a:rPr>
              <a:t>La PACF nos dice: </a:t>
            </a:r>
            <a:r>
              <a:rPr lang="es-ES" i="1" dirty="0">
                <a:solidFill>
                  <a:schemeClr val="bg1"/>
                </a:solidFill>
              </a:rPr>
              <a:t>"Si ya sabemos cómo el clima de ayer afectó al de hoy, ¿el clima de hace dos días aún tiene un efecto directo?"</a:t>
            </a:r>
            <a:r>
              <a:rPr lang="es-ES" dirty="0">
                <a:solidFill>
                  <a:schemeClr val="bg1"/>
                </a:solidFill>
              </a:rPr>
              <a:t>.</a:t>
            </a:r>
          </a:p>
        </p:txBody>
      </p:sp>
    </p:spTree>
    <p:extLst>
      <p:ext uri="{BB962C8B-B14F-4D97-AF65-F5344CB8AC3E}">
        <p14:creationId xmlns:p14="http://schemas.microsoft.com/office/powerpoint/2010/main" val="139252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a8b485b1ff_0_224"/>
          <p:cNvSpPr txBox="1"/>
          <p:nvPr/>
        </p:nvSpPr>
        <p:spPr>
          <a:xfrm>
            <a:off x="5806975" y="1732388"/>
            <a:ext cx="5443800" cy="446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u="sng" dirty="0" err="1">
                <a:solidFill>
                  <a:schemeClr val="lt1"/>
                </a:solidFill>
                <a:latin typeface="Calibri"/>
                <a:ea typeface="Calibri"/>
                <a:cs typeface="Calibri"/>
                <a:sym typeface="Calibri"/>
              </a:rPr>
              <a:t>Missings</a:t>
            </a:r>
            <a:r>
              <a:rPr lang="en-GB" sz="1600" u="sng" dirty="0">
                <a:solidFill>
                  <a:schemeClr val="lt1"/>
                </a:solidFill>
                <a:latin typeface="Calibri"/>
                <a:ea typeface="Calibri"/>
                <a:cs typeface="Calibri"/>
                <a:sym typeface="Calibri"/>
              </a:rPr>
              <a:t> </a:t>
            </a:r>
            <a:r>
              <a:rPr lang="en-GB" sz="1600" u="sng" dirty="0" err="1">
                <a:solidFill>
                  <a:schemeClr val="lt1"/>
                </a:solidFill>
                <a:latin typeface="Calibri"/>
                <a:ea typeface="Calibri"/>
                <a:cs typeface="Calibri"/>
                <a:sym typeface="Calibri"/>
              </a:rPr>
              <a:t>en</a:t>
            </a:r>
            <a:r>
              <a:rPr lang="en-GB" sz="1600" u="sng" dirty="0">
                <a:solidFill>
                  <a:schemeClr val="lt1"/>
                </a:solidFill>
                <a:latin typeface="Calibri"/>
                <a:ea typeface="Calibri"/>
                <a:cs typeface="Calibri"/>
                <a:sym typeface="Calibri"/>
              </a:rPr>
              <a:t> los </a:t>
            </a:r>
            <a:r>
              <a:rPr lang="en-GB" sz="1600" u="sng" dirty="0" err="1">
                <a:solidFill>
                  <a:schemeClr val="lt1"/>
                </a:solidFill>
                <a:latin typeface="Calibri"/>
                <a:ea typeface="Calibri"/>
                <a:cs typeface="Calibri"/>
                <a:sym typeface="Calibri"/>
              </a:rPr>
              <a:t>valores</a:t>
            </a:r>
            <a:endParaRPr sz="1600" u="sng" dirty="0">
              <a:solidFill>
                <a:schemeClr val="lt1"/>
              </a:solidFill>
              <a:latin typeface="Calibri"/>
              <a:ea typeface="Calibri"/>
              <a:cs typeface="Calibri"/>
              <a:sym typeface="Calibri"/>
            </a:endParaRPr>
          </a:p>
          <a:p>
            <a:pPr marL="457200" marR="0" lvl="0" indent="-317500" algn="l" rtl="0">
              <a:lnSpc>
                <a:spcPct val="100000"/>
              </a:lnSpc>
              <a:spcBef>
                <a:spcPts val="0"/>
              </a:spcBef>
              <a:spcAft>
                <a:spcPts val="0"/>
              </a:spcAft>
              <a:buClr>
                <a:schemeClr val="lt1"/>
              </a:buClr>
              <a:buSzPts val="1400"/>
              <a:buFont typeface="Calibri"/>
              <a:buAutoNum type="arabicPeriod"/>
            </a:pPr>
            <a:r>
              <a:rPr lang="en-GB" sz="1600" b="1" dirty="0">
                <a:solidFill>
                  <a:schemeClr val="lt1"/>
                </a:solidFill>
                <a:latin typeface="Calibri"/>
                <a:ea typeface="Calibri"/>
                <a:cs typeface="Calibri"/>
                <a:sym typeface="Calibri"/>
              </a:rPr>
              <a:t>Backward fill</a:t>
            </a:r>
            <a:r>
              <a:rPr lang="en-GB" sz="1300" dirty="0">
                <a:solidFill>
                  <a:schemeClr val="lt1"/>
                </a:solidFill>
                <a:latin typeface="Calibri"/>
                <a:ea typeface="Calibri"/>
                <a:cs typeface="Calibri"/>
                <a:sym typeface="Calibri"/>
              </a:rPr>
              <a:t>: lo </a:t>
            </a:r>
            <a:r>
              <a:rPr lang="en-GB" sz="1300" dirty="0" err="1">
                <a:solidFill>
                  <a:schemeClr val="lt1"/>
                </a:solidFill>
                <a:latin typeface="Calibri"/>
                <a:ea typeface="Calibri"/>
                <a:cs typeface="Calibri"/>
                <a:sym typeface="Calibri"/>
              </a:rPr>
              <a:t>más</a:t>
            </a:r>
            <a:r>
              <a:rPr lang="en-GB" sz="1300" dirty="0">
                <a:solidFill>
                  <a:schemeClr val="lt1"/>
                </a:solidFill>
                <a:latin typeface="Calibri"/>
                <a:ea typeface="Calibri"/>
                <a:cs typeface="Calibri"/>
                <a:sym typeface="Calibri"/>
              </a:rPr>
              <a:t> probable es que con un simple plot, </a:t>
            </a:r>
            <a:r>
              <a:rPr lang="en-GB" sz="1300" dirty="0" err="1">
                <a:solidFill>
                  <a:schemeClr val="lt1"/>
                </a:solidFill>
                <a:latin typeface="Calibri"/>
                <a:ea typeface="Calibri"/>
                <a:cs typeface="Calibri"/>
                <a:sym typeface="Calibri"/>
              </a:rPr>
              <a:t>veamos</a:t>
            </a:r>
            <a:r>
              <a:rPr lang="en-GB" sz="1300" dirty="0">
                <a:solidFill>
                  <a:schemeClr val="lt1"/>
                </a:solidFill>
                <a:latin typeface="Calibri"/>
                <a:ea typeface="Calibri"/>
                <a:cs typeface="Calibri"/>
                <a:sym typeface="Calibri"/>
              </a:rPr>
              <a:t> los </a:t>
            </a:r>
            <a:r>
              <a:rPr lang="en-GB" sz="1300" dirty="0" err="1">
                <a:solidFill>
                  <a:schemeClr val="lt1"/>
                </a:solidFill>
                <a:latin typeface="Calibri"/>
                <a:ea typeface="Calibri"/>
                <a:cs typeface="Calibri"/>
                <a:sym typeface="Calibri"/>
              </a:rPr>
              <a:t>patrones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repetidos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en</a:t>
            </a:r>
            <a:r>
              <a:rPr lang="en-GB" sz="1300" dirty="0">
                <a:solidFill>
                  <a:schemeClr val="lt1"/>
                </a:solidFill>
                <a:latin typeface="Calibri"/>
                <a:ea typeface="Calibri"/>
                <a:cs typeface="Calibri"/>
                <a:sym typeface="Calibri"/>
              </a:rPr>
              <a:t> la </a:t>
            </a:r>
            <a:r>
              <a:rPr lang="en-GB" sz="1300" dirty="0" err="1">
                <a:solidFill>
                  <a:schemeClr val="lt1"/>
                </a:solidFill>
                <a:latin typeface="Calibri"/>
                <a:ea typeface="Calibri"/>
                <a:cs typeface="Calibri"/>
                <a:sym typeface="Calibri"/>
              </a:rPr>
              <a:t>serie</a:t>
            </a:r>
            <a:r>
              <a:rPr lang="en-GB" sz="1300" dirty="0">
                <a:solidFill>
                  <a:schemeClr val="lt1"/>
                </a:solidFill>
                <a:latin typeface="Calibri"/>
                <a:ea typeface="Calibri"/>
                <a:cs typeface="Calibri"/>
                <a:sym typeface="Calibri"/>
              </a:rPr>
              <a:t> temporal</a:t>
            </a:r>
            <a:endParaRPr sz="1300" dirty="0">
              <a:solidFill>
                <a:schemeClr val="lt1"/>
              </a:solidFill>
              <a:latin typeface="Calibri"/>
              <a:ea typeface="Calibri"/>
              <a:cs typeface="Calibri"/>
              <a:sym typeface="Calibri"/>
            </a:endParaRPr>
          </a:p>
          <a:p>
            <a:pPr marL="457200" marR="0" lvl="0" indent="-317500" algn="l" rtl="0">
              <a:lnSpc>
                <a:spcPct val="100000"/>
              </a:lnSpc>
              <a:spcBef>
                <a:spcPts val="0"/>
              </a:spcBef>
              <a:spcAft>
                <a:spcPts val="0"/>
              </a:spcAft>
              <a:buClr>
                <a:schemeClr val="lt1"/>
              </a:buClr>
              <a:buSzPts val="1400"/>
              <a:buFont typeface="Calibri"/>
              <a:buAutoNum type="arabicPeriod"/>
            </a:pPr>
            <a:r>
              <a:rPr lang="en-GB" sz="1600" b="1" dirty="0">
                <a:solidFill>
                  <a:schemeClr val="lt1"/>
                </a:solidFill>
                <a:latin typeface="Calibri"/>
                <a:ea typeface="Calibri"/>
                <a:cs typeface="Calibri"/>
                <a:sym typeface="Calibri"/>
              </a:rPr>
              <a:t>Forward fill</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Cuánto</a:t>
            </a:r>
            <a:r>
              <a:rPr lang="en-GB" sz="1300" dirty="0">
                <a:solidFill>
                  <a:schemeClr val="lt1"/>
                </a:solidFill>
                <a:latin typeface="Calibri"/>
                <a:ea typeface="Calibri"/>
                <a:cs typeface="Calibri"/>
                <a:sym typeface="Calibri"/>
              </a:rPr>
              <a:t> de </a:t>
            </a:r>
            <a:r>
              <a:rPr lang="en-GB" sz="1300" dirty="0" err="1">
                <a:solidFill>
                  <a:schemeClr val="lt1"/>
                </a:solidFill>
                <a:latin typeface="Calibri"/>
                <a:ea typeface="Calibri"/>
                <a:cs typeface="Calibri"/>
                <a:sym typeface="Calibri"/>
              </a:rPr>
              <a:t>correlacionados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están</a:t>
            </a:r>
            <a:r>
              <a:rPr lang="en-GB" sz="1300" dirty="0">
                <a:solidFill>
                  <a:schemeClr val="lt1"/>
                </a:solidFill>
                <a:latin typeface="Calibri"/>
                <a:ea typeface="Calibri"/>
                <a:cs typeface="Calibri"/>
                <a:sym typeface="Calibri"/>
              </a:rPr>
              <a:t> los </a:t>
            </a:r>
            <a:r>
              <a:rPr lang="en-GB" sz="1300" dirty="0" err="1">
                <a:solidFill>
                  <a:schemeClr val="lt1"/>
                </a:solidFill>
                <a:latin typeface="Calibri"/>
                <a:ea typeface="Calibri"/>
                <a:cs typeface="Calibri"/>
                <a:sym typeface="Calibri"/>
              </a:rPr>
              <a:t>valores</a:t>
            </a:r>
            <a:r>
              <a:rPr lang="en-GB" sz="1300" dirty="0">
                <a:solidFill>
                  <a:schemeClr val="lt1"/>
                </a:solidFill>
                <a:latin typeface="Calibri"/>
                <a:ea typeface="Calibri"/>
                <a:cs typeface="Calibri"/>
                <a:sym typeface="Calibri"/>
              </a:rPr>
              <a:t> con </a:t>
            </a:r>
            <a:r>
              <a:rPr lang="en-GB" sz="1300" dirty="0" err="1">
                <a:solidFill>
                  <a:schemeClr val="lt1"/>
                </a:solidFill>
                <a:latin typeface="Calibri"/>
                <a:ea typeface="Calibri"/>
                <a:cs typeface="Calibri"/>
                <a:sym typeface="Calibri"/>
              </a:rPr>
              <a:t>instantes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anteriores</a:t>
            </a:r>
            <a:r>
              <a:rPr lang="en-GB" sz="1300" dirty="0">
                <a:solidFill>
                  <a:schemeClr val="lt1"/>
                </a:solidFill>
                <a:latin typeface="Calibri"/>
                <a:ea typeface="Calibri"/>
                <a:cs typeface="Calibri"/>
                <a:sym typeface="Calibri"/>
              </a:rPr>
              <a:t>.</a:t>
            </a:r>
            <a:endParaRPr sz="1300" dirty="0">
              <a:solidFill>
                <a:schemeClr val="lt1"/>
              </a:solidFill>
              <a:latin typeface="Calibri"/>
              <a:ea typeface="Calibri"/>
              <a:cs typeface="Calibri"/>
              <a:sym typeface="Calibri"/>
            </a:endParaRPr>
          </a:p>
          <a:p>
            <a:pPr marL="457200" marR="0" lvl="0" indent="-311150" algn="l" rtl="0">
              <a:lnSpc>
                <a:spcPct val="100000"/>
              </a:lnSpc>
              <a:spcBef>
                <a:spcPts val="0"/>
              </a:spcBef>
              <a:spcAft>
                <a:spcPts val="0"/>
              </a:spcAft>
              <a:buClr>
                <a:schemeClr val="lt1"/>
              </a:buClr>
              <a:buSzPts val="1300"/>
              <a:buFont typeface="Calibri"/>
              <a:buAutoNum type="arabicPeriod"/>
            </a:pPr>
            <a:r>
              <a:rPr lang="en-GB" sz="1600" b="1" dirty="0">
                <a:solidFill>
                  <a:schemeClr val="lt1"/>
                </a:solidFill>
                <a:latin typeface="Calibri"/>
                <a:ea typeface="Calibri"/>
                <a:cs typeface="Calibri"/>
                <a:sym typeface="Calibri"/>
              </a:rPr>
              <a:t>Interpolate</a:t>
            </a:r>
            <a:r>
              <a:rPr lang="en-GB" sz="1300" dirty="0">
                <a:solidFill>
                  <a:schemeClr val="lt1"/>
                </a:solidFill>
                <a:latin typeface="Calibri"/>
                <a:ea typeface="Calibri"/>
                <a:cs typeface="Calibri"/>
                <a:sym typeface="Calibri"/>
              </a:rPr>
              <a:t>: interpolar </a:t>
            </a:r>
            <a:r>
              <a:rPr lang="en-GB" sz="1300" dirty="0" err="1">
                <a:solidFill>
                  <a:schemeClr val="lt1"/>
                </a:solidFill>
                <a:latin typeface="Calibri"/>
                <a:ea typeface="Calibri"/>
                <a:cs typeface="Calibri"/>
                <a:sym typeface="Calibri"/>
              </a:rPr>
              <a:t>valores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en</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función</a:t>
            </a:r>
            <a:r>
              <a:rPr lang="en-GB" sz="1300" dirty="0">
                <a:solidFill>
                  <a:schemeClr val="lt1"/>
                </a:solidFill>
                <a:latin typeface="Calibri"/>
                <a:ea typeface="Calibri"/>
                <a:cs typeface="Calibri"/>
                <a:sym typeface="Calibri"/>
              </a:rPr>
              <a:t> del anterior y posterior. Se </a:t>
            </a:r>
            <a:r>
              <a:rPr lang="en-GB" sz="1300" dirty="0" err="1">
                <a:solidFill>
                  <a:schemeClr val="lt1"/>
                </a:solidFill>
                <a:latin typeface="Calibri"/>
                <a:ea typeface="Calibri"/>
                <a:cs typeface="Calibri"/>
                <a:sym typeface="Calibri"/>
              </a:rPr>
              <a:t>suele</a:t>
            </a:r>
            <a:r>
              <a:rPr lang="en-GB" sz="1300" dirty="0">
                <a:solidFill>
                  <a:schemeClr val="lt1"/>
                </a:solidFill>
                <a:latin typeface="Calibri"/>
                <a:ea typeface="Calibri"/>
                <a:cs typeface="Calibri"/>
                <a:sym typeface="Calibri"/>
              </a:rPr>
              <a:t> usar la media.</a:t>
            </a:r>
            <a:endParaRPr sz="1300" dirty="0">
              <a:solidFill>
                <a:schemeClr val="lt1"/>
              </a:solidFill>
              <a:latin typeface="Calibri"/>
              <a:ea typeface="Calibri"/>
              <a:cs typeface="Calibri"/>
              <a:sym typeface="Calibri"/>
            </a:endParaRPr>
          </a:p>
          <a:p>
            <a:pPr marL="457200" marR="0" lvl="0" indent="-311150" algn="l" rtl="0">
              <a:lnSpc>
                <a:spcPct val="100000"/>
              </a:lnSpc>
              <a:spcBef>
                <a:spcPts val="0"/>
              </a:spcBef>
              <a:spcAft>
                <a:spcPts val="0"/>
              </a:spcAft>
              <a:buClr>
                <a:schemeClr val="lt1"/>
              </a:buClr>
              <a:buSzPts val="1300"/>
              <a:buFont typeface="Calibri"/>
              <a:buAutoNum type="arabicPeriod"/>
            </a:pPr>
            <a:r>
              <a:rPr lang="en-GB" sz="1600" b="1" dirty="0">
                <a:solidFill>
                  <a:schemeClr val="lt1"/>
                </a:solidFill>
                <a:latin typeface="Calibri"/>
                <a:ea typeface="Calibri"/>
                <a:cs typeface="Calibri"/>
                <a:sym typeface="Calibri"/>
              </a:rPr>
              <a:t>KNN</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similitud</a:t>
            </a:r>
            <a:r>
              <a:rPr lang="en-GB" sz="1300" dirty="0">
                <a:solidFill>
                  <a:schemeClr val="lt1"/>
                </a:solidFill>
                <a:latin typeface="Calibri"/>
                <a:ea typeface="Calibri"/>
                <a:cs typeface="Calibri"/>
                <a:sym typeface="Calibri"/>
              </a:rPr>
              <a:t> con los n </a:t>
            </a:r>
            <a:r>
              <a:rPr lang="en-GB" sz="1300" dirty="0" err="1">
                <a:solidFill>
                  <a:schemeClr val="lt1"/>
                </a:solidFill>
                <a:latin typeface="Calibri"/>
                <a:ea typeface="Calibri"/>
                <a:cs typeface="Calibri"/>
                <a:sym typeface="Calibri"/>
              </a:rPr>
              <a:t>últimos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valores</a:t>
            </a:r>
            <a:r>
              <a:rPr lang="en-GB" sz="1300" dirty="0">
                <a:solidFill>
                  <a:schemeClr val="lt1"/>
                </a:solidFill>
                <a:latin typeface="Calibri"/>
                <a:ea typeface="Calibri"/>
                <a:cs typeface="Calibri"/>
                <a:sym typeface="Calibri"/>
              </a:rPr>
              <a:t> de la </a:t>
            </a:r>
            <a:r>
              <a:rPr lang="en-GB" sz="1300" dirty="0" err="1">
                <a:solidFill>
                  <a:schemeClr val="lt1"/>
                </a:solidFill>
                <a:latin typeface="Calibri"/>
                <a:ea typeface="Calibri"/>
                <a:cs typeface="Calibri"/>
                <a:sym typeface="Calibri"/>
              </a:rPr>
              <a:t>serie</a:t>
            </a:r>
            <a:r>
              <a:rPr lang="en-GB" sz="1300" dirty="0">
                <a:solidFill>
                  <a:schemeClr val="lt1"/>
                </a:solidFill>
                <a:latin typeface="Calibri"/>
                <a:ea typeface="Calibri"/>
                <a:cs typeface="Calibri"/>
                <a:sym typeface="Calibri"/>
              </a:rPr>
              <a:t>.</a:t>
            </a:r>
            <a:endParaRPr sz="1300" dirty="0">
              <a:solidFill>
                <a:schemeClr val="lt1"/>
              </a:solidFill>
              <a:latin typeface="Calibri"/>
              <a:ea typeface="Calibri"/>
              <a:cs typeface="Calibri"/>
              <a:sym typeface="Calibri"/>
            </a:endParaRPr>
          </a:p>
          <a:p>
            <a:pPr marL="457200" marR="0" lvl="0" indent="-311150" algn="l" rtl="0">
              <a:lnSpc>
                <a:spcPct val="100000"/>
              </a:lnSpc>
              <a:spcBef>
                <a:spcPts val="0"/>
              </a:spcBef>
              <a:spcAft>
                <a:spcPts val="0"/>
              </a:spcAft>
              <a:buClr>
                <a:schemeClr val="lt1"/>
              </a:buClr>
              <a:buSzPts val="1300"/>
              <a:buFont typeface="Calibri"/>
              <a:buAutoNum type="arabicPeriod"/>
            </a:pPr>
            <a:r>
              <a:rPr lang="en-GB" sz="1300" dirty="0">
                <a:solidFill>
                  <a:schemeClr val="lt1"/>
                </a:solidFill>
                <a:latin typeface="Calibri"/>
                <a:ea typeface="Calibri"/>
                <a:cs typeface="Calibri"/>
                <a:sym typeface="Calibri"/>
              </a:rPr>
              <a:t>Linear interpolation</a:t>
            </a:r>
            <a:endParaRPr sz="1300" dirty="0">
              <a:solidFill>
                <a:schemeClr val="lt1"/>
              </a:solidFill>
              <a:latin typeface="Calibri"/>
              <a:ea typeface="Calibri"/>
              <a:cs typeface="Calibri"/>
              <a:sym typeface="Calibri"/>
            </a:endParaRPr>
          </a:p>
          <a:p>
            <a:pPr marL="457200" marR="0" lvl="0" indent="-311150" algn="l" rtl="0">
              <a:lnSpc>
                <a:spcPct val="100000"/>
              </a:lnSpc>
              <a:spcBef>
                <a:spcPts val="0"/>
              </a:spcBef>
              <a:spcAft>
                <a:spcPts val="0"/>
              </a:spcAft>
              <a:buClr>
                <a:schemeClr val="lt1"/>
              </a:buClr>
              <a:buSzPts val="1300"/>
              <a:buFont typeface="Calibri"/>
              <a:buAutoNum type="arabicPeriod"/>
            </a:pPr>
            <a:r>
              <a:rPr lang="en-GB" sz="1300" dirty="0">
                <a:solidFill>
                  <a:schemeClr val="lt1"/>
                </a:solidFill>
                <a:latin typeface="Calibri"/>
                <a:ea typeface="Calibri"/>
                <a:cs typeface="Calibri"/>
                <a:sym typeface="Calibri"/>
              </a:rPr>
              <a:t>Quadratic/Cubic interpolation</a:t>
            </a:r>
            <a:endParaRPr sz="13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3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3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600" u="sng" dirty="0" err="1">
                <a:solidFill>
                  <a:schemeClr val="lt1"/>
                </a:solidFill>
                <a:latin typeface="Calibri"/>
                <a:ea typeface="Calibri"/>
                <a:cs typeface="Calibri"/>
                <a:sym typeface="Calibri"/>
              </a:rPr>
              <a:t>Missings</a:t>
            </a:r>
            <a:r>
              <a:rPr lang="en-GB" sz="1600" u="sng" dirty="0">
                <a:solidFill>
                  <a:schemeClr val="lt1"/>
                </a:solidFill>
                <a:latin typeface="Calibri"/>
                <a:ea typeface="Calibri"/>
                <a:cs typeface="Calibri"/>
                <a:sym typeface="Calibri"/>
              </a:rPr>
              <a:t> </a:t>
            </a:r>
            <a:r>
              <a:rPr lang="en-GB" sz="1600" u="sng" dirty="0" err="1">
                <a:solidFill>
                  <a:schemeClr val="lt1"/>
                </a:solidFill>
                <a:latin typeface="Calibri"/>
                <a:ea typeface="Calibri"/>
                <a:cs typeface="Calibri"/>
                <a:sym typeface="Calibri"/>
              </a:rPr>
              <a:t>en</a:t>
            </a:r>
            <a:r>
              <a:rPr lang="en-GB" sz="1600" u="sng" dirty="0">
                <a:solidFill>
                  <a:schemeClr val="lt1"/>
                </a:solidFill>
                <a:latin typeface="Calibri"/>
                <a:ea typeface="Calibri"/>
                <a:cs typeface="Calibri"/>
                <a:sym typeface="Calibri"/>
              </a:rPr>
              <a:t> las </a:t>
            </a:r>
            <a:r>
              <a:rPr lang="en-GB" sz="1600" u="sng" dirty="0" err="1">
                <a:solidFill>
                  <a:schemeClr val="lt1"/>
                </a:solidFill>
                <a:latin typeface="Calibri"/>
                <a:ea typeface="Calibri"/>
                <a:cs typeface="Calibri"/>
                <a:sym typeface="Calibri"/>
              </a:rPr>
              <a:t>fechas</a:t>
            </a:r>
            <a:endParaRPr sz="1300" dirty="0">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r>
              <a:rPr lang="en-GB" sz="1300" dirty="0" err="1">
                <a:solidFill>
                  <a:schemeClr val="lt1"/>
                </a:solidFill>
                <a:latin typeface="Calibri"/>
                <a:ea typeface="Calibri"/>
                <a:cs typeface="Calibri"/>
                <a:sym typeface="Calibri"/>
              </a:rPr>
              <a:t>Podría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ocurrir</a:t>
            </a:r>
            <a:r>
              <a:rPr lang="en-GB" sz="1300" dirty="0">
                <a:solidFill>
                  <a:schemeClr val="lt1"/>
                </a:solidFill>
                <a:latin typeface="Calibri"/>
                <a:ea typeface="Calibri"/>
                <a:cs typeface="Calibri"/>
                <a:sym typeface="Calibri"/>
              </a:rPr>
              <a:t> que </a:t>
            </a:r>
            <a:r>
              <a:rPr lang="en-GB" sz="1300" dirty="0" err="1">
                <a:solidFill>
                  <a:schemeClr val="lt1"/>
                </a:solidFill>
                <a:latin typeface="Calibri"/>
                <a:ea typeface="Calibri"/>
                <a:cs typeface="Calibri"/>
                <a:sym typeface="Calibri"/>
              </a:rPr>
              <a:t>falte</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alguna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fecha</a:t>
            </a:r>
            <a:r>
              <a:rPr lang="en-GB" sz="1300" dirty="0">
                <a:solidFill>
                  <a:schemeClr val="lt1"/>
                </a:solidFill>
                <a:latin typeface="Calibri"/>
                <a:ea typeface="Calibri"/>
                <a:cs typeface="Calibri"/>
                <a:sym typeface="Calibri"/>
              </a:rPr>
              <a:t>. Se </a:t>
            </a:r>
            <a:r>
              <a:rPr lang="en-GB" sz="1300" dirty="0" err="1">
                <a:solidFill>
                  <a:schemeClr val="lt1"/>
                </a:solidFill>
                <a:latin typeface="Calibri"/>
                <a:ea typeface="Calibri"/>
                <a:cs typeface="Calibri"/>
                <a:sym typeface="Calibri"/>
              </a:rPr>
              <a:t>podría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solucionar</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obteniendo</a:t>
            </a:r>
            <a:r>
              <a:rPr lang="en-GB" sz="1300" dirty="0">
                <a:solidFill>
                  <a:schemeClr val="lt1"/>
                </a:solidFill>
                <a:latin typeface="Calibri"/>
                <a:ea typeface="Calibri"/>
                <a:cs typeface="Calibri"/>
                <a:sym typeface="Calibri"/>
              </a:rPr>
              <a:t> un range </a:t>
            </a:r>
            <a:r>
              <a:rPr lang="en-GB" sz="1300" dirty="0" err="1">
                <a:solidFill>
                  <a:schemeClr val="lt1"/>
                </a:solidFill>
                <a:latin typeface="Calibri"/>
                <a:ea typeface="Calibri"/>
                <a:cs typeface="Calibri"/>
                <a:sym typeface="Calibri"/>
              </a:rPr>
              <a:t>desde</a:t>
            </a:r>
            <a:r>
              <a:rPr lang="en-GB" sz="1300" dirty="0">
                <a:solidFill>
                  <a:schemeClr val="lt1"/>
                </a:solidFill>
                <a:latin typeface="Calibri"/>
                <a:ea typeface="Calibri"/>
                <a:cs typeface="Calibri"/>
                <a:sym typeface="Calibri"/>
              </a:rPr>
              <a:t> el primer </a:t>
            </a:r>
            <a:r>
              <a:rPr lang="en-GB" sz="1300" dirty="0" err="1">
                <a:solidFill>
                  <a:schemeClr val="lt1"/>
                </a:solidFill>
                <a:latin typeface="Calibri"/>
                <a:ea typeface="Calibri"/>
                <a:cs typeface="Calibri"/>
                <a:sym typeface="Calibri"/>
              </a:rPr>
              <a:t>valor</a:t>
            </a:r>
            <a:r>
              <a:rPr lang="en-GB" sz="1300" dirty="0">
                <a:solidFill>
                  <a:schemeClr val="lt1"/>
                </a:solidFill>
                <a:latin typeface="Calibri"/>
                <a:ea typeface="Calibri"/>
                <a:cs typeface="Calibri"/>
                <a:sym typeface="Calibri"/>
              </a:rPr>
              <a:t> al </a:t>
            </a:r>
            <a:r>
              <a:rPr lang="en-GB" sz="1300" dirty="0" err="1">
                <a:solidFill>
                  <a:schemeClr val="lt1"/>
                </a:solidFill>
                <a:latin typeface="Calibri"/>
                <a:ea typeface="Calibri"/>
                <a:cs typeface="Calibri"/>
                <a:sym typeface="Calibri"/>
              </a:rPr>
              <a:t>último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equiespaciandolo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como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nuestros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datos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diario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horario</a:t>
            </a:r>
            <a:r>
              <a:rPr lang="en-GB" sz="1300" dirty="0">
                <a:solidFill>
                  <a:schemeClr val="lt1"/>
                </a:solidFill>
                <a:latin typeface="Calibri"/>
                <a:ea typeface="Calibri"/>
                <a:cs typeface="Calibri"/>
                <a:sym typeface="Calibri"/>
              </a:rPr>
              <a:t>...), y a </a:t>
            </a:r>
            <a:r>
              <a:rPr lang="en-GB" sz="1300" dirty="0" err="1">
                <a:solidFill>
                  <a:schemeClr val="lt1"/>
                </a:solidFill>
                <a:latin typeface="Calibri"/>
                <a:ea typeface="Calibri"/>
                <a:cs typeface="Calibri"/>
                <a:sym typeface="Calibri"/>
              </a:rPr>
              <a:t>este</a:t>
            </a:r>
            <a:r>
              <a:rPr lang="en-GB" sz="1300" dirty="0">
                <a:solidFill>
                  <a:schemeClr val="lt1"/>
                </a:solidFill>
                <a:latin typeface="Calibri"/>
                <a:ea typeface="Calibri"/>
                <a:cs typeface="Calibri"/>
                <a:sym typeface="Calibri"/>
              </a:rPr>
              <a:t> vector le </a:t>
            </a:r>
            <a:r>
              <a:rPr lang="en-GB" sz="1300" dirty="0" err="1">
                <a:solidFill>
                  <a:schemeClr val="lt1"/>
                </a:solidFill>
                <a:latin typeface="Calibri"/>
                <a:ea typeface="Calibri"/>
                <a:cs typeface="Calibri"/>
                <a:sym typeface="Calibri"/>
              </a:rPr>
              <a:t>aplicamos</a:t>
            </a:r>
            <a:r>
              <a:rPr lang="en-GB" sz="1300" dirty="0">
                <a:solidFill>
                  <a:schemeClr val="lt1"/>
                </a:solidFill>
                <a:latin typeface="Calibri"/>
                <a:ea typeface="Calibri"/>
                <a:cs typeface="Calibri"/>
                <a:sym typeface="Calibri"/>
              </a:rPr>
              <a:t> un left join de la </a:t>
            </a:r>
            <a:r>
              <a:rPr lang="en-GB" sz="1300" dirty="0" err="1">
                <a:solidFill>
                  <a:schemeClr val="lt1"/>
                </a:solidFill>
                <a:latin typeface="Calibri"/>
                <a:ea typeface="Calibri"/>
                <a:cs typeface="Calibri"/>
                <a:sym typeface="Calibri"/>
              </a:rPr>
              <a:t>serie</a:t>
            </a:r>
            <a:r>
              <a:rPr lang="en-GB" sz="1300" dirty="0">
                <a:solidFill>
                  <a:schemeClr val="lt1"/>
                </a:solidFill>
                <a:latin typeface="Calibri"/>
                <a:ea typeface="Calibri"/>
                <a:cs typeface="Calibri"/>
                <a:sym typeface="Calibri"/>
              </a:rPr>
              <a:t> original. </a:t>
            </a:r>
            <a:endParaRPr sz="1300" dirty="0">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r>
              <a:rPr lang="en-GB" sz="1300" dirty="0" err="1">
                <a:solidFill>
                  <a:schemeClr val="lt1"/>
                </a:solidFill>
                <a:latin typeface="Calibri"/>
                <a:ea typeface="Calibri"/>
                <a:cs typeface="Calibri"/>
                <a:sym typeface="Calibri"/>
              </a:rPr>
              <a:t>Obtendremos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como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resultado</a:t>
            </a:r>
            <a:r>
              <a:rPr lang="en-GB" sz="1300" dirty="0">
                <a:solidFill>
                  <a:schemeClr val="lt1"/>
                </a:solidFill>
                <a:latin typeface="Calibri"/>
                <a:ea typeface="Calibri"/>
                <a:cs typeface="Calibri"/>
                <a:sym typeface="Calibri"/>
              </a:rPr>
              <a:t> un TS sin </a:t>
            </a:r>
            <a:r>
              <a:rPr lang="en-GB" sz="1300" dirty="0" err="1">
                <a:solidFill>
                  <a:schemeClr val="lt1"/>
                </a:solidFill>
                <a:latin typeface="Calibri"/>
                <a:ea typeface="Calibri"/>
                <a:cs typeface="Calibri"/>
                <a:sym typeface="Calibri"/>
              </a:rPr>
              <a:t>huecos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en</a:t>
            </a:r>
            <a:r>
              <a:rPr lang="en-GB" sz="1300" dirty="0">
                <a:solidFill>
                  <a:schemeClr val="lt1"/>
                </a:solidFill>
                <a:latin typeface="Calibri"/>
                <a:ea typeface="Calibri"/>
                <a:cs typeface="Calibri"/>
                <a:sym typeface="Calibri"/>
              </a:rPr>
              <a:t> el </a:t>
            </a:r>
            <a:r>
              <a:rPr lang="en-GB" sz="1300" dirty="0" err="1">
                <a:solidFill>
                  <a:schemeClr val="lt1"/>
                </a:solidFill>
                <a:latin typeface="Calibri"/>
                <a:ea typeface="Calibri"/>
                <a:cs typeface="Calibri"/>
                <a:sym typeface="Calibri"/>
              </a:rPr>
              <a:t>tiempo</a:t>
            </a:r>
            <a:r>
              <a:rPr lang="en-GB" sz="1300" dirty="0">
                <a:solidFill>
                  <a:schemeClr val="lt1"/>
                </a:solidFill>
                <a:latin typeface="Calibri"/>
                <a:ea typeface="Calibri"/>
                <a:cs typeface="Calibri"/>
                <a:sym typeface="Calibri"/>
              </a:rPr>
              <a:t> y con </a:t>
            </a:r>
            <a:r>
              <a:rPr lang="en-GB" sz="1300" dirty="0" err="1">
                <a:solidFill>
                  <a:schemeClr val="lt1"/>
                </a:solidFill>
                <a:latin typeface="Calibri"/>
                <a:ea typeface="Calibri"/>
                <a:cs typeface="Calibri"/>
                <a:sym typeface="Calibri"/>
              </a:rPr>
              <a:t>algunos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missings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en</a:t>
            </a:r>
            <a:r>
              <a:rPr lang="en-GB" sz="1300" dirty="0">
                <a:solidFill>
                  <a:schemeClr val="lt1"/>
                </a:solidFill>
                <a:latin typeface="Calibri"/>
                <a:ea typeface="Calibri"/>
                <a:cs typeface="Calibri"/>
                <a:sym typeface="Calibri"/>
              </a:rPr>
              <a:t> los </a:t>
            </a:r>
            <a:r>
              <a:rPr lang="en-GB" sz="1300" dirty="0" err="1">
                <a:solidFill>
                  <a:schemeClr val="lt1"/>
                </a:solidFill>
                <a:latin typeface="Calibri"/>
                <a:ea typeface="Calibri"/>
                <a:cs typeface="Calibri"/>
                <a:sym typeface="Calibri"/>
              </a:rPr>
              <a:t>valores</a:t>
            </a:r>
            <a:r>
              <a:rPr lang="en-GB" sz="1300" dirty="0">
                <a:solidFill>
                  <a:schemeClr val="lt1"/>
                </a:solidFill>
                <a:latin typeface="Calibri"/>
                <a:ea typeface="Calibri"/>
                <a:cs typeface="Calibri"/>
                <a:sym typeface="Calibri"/>
              </a:rPr>
              <a:t>, que </a:t>
            </a:r>
            <a:r>
              <a:rPr lang="en-GB" sz="1300" dirty="0" err="1">
                <a:solidFill>
                  <a:schemeClr val="lt1"/>
                </a:solidFill>
                <a:latin typeface="Calibri"/>
                <a:ea typeface="Calibri"/>
                <a:cs typeface="Calibri"/>
                <a:sym typeface="Calibri"/>
              </a:rPr>
              <a:t>habrá</a:t>
            </a:r>
            <a:r>
              <a:rPr lang="en-GB" sz="1300" dirty="0">
                <a:solidFill>
                  <a:schemeClr val="lt1"/>
                </a:solidFill>
                <a:latin typeface="Calibri"/>
                <a:ea typeface="Calibri"/>
                <a:cs typeface="Calibri"/>
                <a:sym typeface="Calibri"/>
              </a:rPr>
              <a:t> que </a:t>
            </a:r>
            <a:r>
              <a:rPr lang="en-GB" sz="1300" dirty="0" err="1">
                <a:solidFill>
                  <a:schemeClr val="lt1"/>
                </a:solidFill>
                <a:latin typeface="Calibri"/>
                <a:ea typeface="Calibri"/>
                <a:cs typeface="Calibri"/>
                <a:sym typeface="Calibri"/>
              </a:rPr>
              <a:t>rellenar</a:t>
            </a:r>
            <a:r>
              <a:rPr lang="en-GB" sz="1300" dirty="0">
                <a:solidFill>
                  <a:schemeClr val="lt1"/>
                </a:solidFill>
                <a:latin typeface="Calibri"/>
                <a:ea typeface="Calibri"/>
                <a:cs typeface="Calibri"/>
                <a:sym typeface="Calibri"/>
              </a:rPr>
              <a:t> con las </a:t>
            </a:r>
            <a:r>
              <a:rPr lang="en-GB" sz="1300" dirty="0" err="1">
                <a:solidFill>
                  <a:schemeClr val="lt1"/>
                </a:solidFill>
                <a:latin typeface="Calibri"/>
                <a:ea typeface="Calibri"/>
                <a:cs typeface="Calibri"/>
                <a:sym typeface="Calibri"/>
              </a:rPr>
              <a:t>técnicas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anteriores</a:t>
            </a:r>
            <a:r>
              <a:rPr lang="en-GB" sz="1300" dirty="0">
                <a:solidFill>
                  <a:schemeClr val="lt1"/>
                </a:solidFill>
                <a:latin typeface="Calibri"/>
                <a:ea typeface="Calibri"/>
                <a:cs typeface="Calibri"/>
                <a:sym typeface="Calibri"/>
              </a:rPr>
              <a:t>.</a:t>
            </a:r>
            <a:endParaRPr sz="1300" dirty="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300" dirty="0">
              <a:solidFill>
                <a:schemeClr val="lt1"/>
              </a:solidFill>
              <a:latin typeface="Calibri"/>
              <a:ea typeface="Calibri"/>
              <a:cs typeface="Calibri"/>
              <a:sym typeface="Calibri"/>
            </a:endParaRPr>
          </a:p>
        </p:txBody>
      </p:sp>
      <p:sp>
        <p:nvSpPr>
          <p:cNvPr id="275" name="Google Shape;275;ga8b485b1ff_0_2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4300" dirty="0" err="1">
                <a:solidFill>
                  <a:srgbClr val="FF0000"/>
                </a:solidFill>
              </a:rPr>
              <a:t>Gestión</a:t>
            </a:r>
            <a:r>
              <a:rPr lang="en-GB" sz="4300" dirty="0">
                <a:solidFill>
                  <a:srgbClr val="FF0000"/>
                </a:solidFill>
              </a:rPr>
              <a:t> de </a:t>
            </a:r>
            <a:r>
              <a:rPr lang="en-GB" sz="4300" dirty="0" err="1">
                <a:solidFill>
                  <a:srgbClr val="FF0000"/>
                </a:solidFill>
              </a:rPr>
              <a:t>datos</a:t>
            </a:r>
            <a:r>
              <a:rPr lang="en-GB" sz="4300" dirty="0">
                <a:solidFill>
                  <a:srgbClr val="FF0000"/>
                </a:solidFill>
              </a:rPr>
              <a:t> </a:t>
            </a:r>
            <a:r>
              <a:rPr lang="en-GB" sz="4300" dirty="0" err="1">
                <a:solidFill>
                  <a:srgbClr val="FF0000"/>
                </a:solidFill>
              </a:rPr>
              <a:t>faltantes</a:t>
            </a:r>
            <a:endParaRPr sz="4300" dirty="0"/>
          </a:p>
        </p:txBody>
      </p:sp>
      <p:pic>
        <p:nvPicPr>
          <p:cNvPr id="276" name="Google Shape;276;ga8b485b1ff_0_224"/>
          <p:cNvPicPr preferRelativeResize="0"/>
          <p:nvPr/>
        </p:nvPicPr>
        <p:blipFill>
          <a:blip r:embed="rId3">
            <a:alphaModFix/>
          </a:blip>
          <a:stretch>
            <a:fillRect/>
          </a:stretch>
        </p:blipFill>
        <p:spPr>
          <a:xfrm>
            <a:off x="1004825" y="1536050"/>
            <a:ext cx="4212661" cy="48623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ad1a4756b6_0_0"/>
          <p:cNvSpPr txBox="1">
            <a:spLocks noGrp="1"/>
          </p:cNvSpPr>
          <p:nvPr>
            <p:ph type="title"/>
          </p:nvPr>
        </p:nvSpPr>
        <p:spPr>
          <a:xfrm>
            <a:off x="789500" y="1875050"/>
            <a:ext cx="10515600" cy="254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dirty="0">
                <a:solidFill>
                  <a:srgbClr val="FF0000"/>
                </a:solidFill>
              </a:rPr>
              <a:t>Series de Tiempo</a:t>
            </a:r>
            <a:endParaRPr dirty="0">
              <a:solidFill>
                <a:srgbClr val="FF0000"/>
              </a:solidFill>
            </a:endParaRPr>
          </a:p>
          <a:p>
            <a:pPr marL="0" lvl="0" indent="0" algn="ctr" rtl="0">
              <a:lnSpc>
                <a:spcPct val="90000"/>
              </a:lnSpc>
              <a:spcBef>
                <a:spcPts val="0"/>
              </a:spcBef>
              <a:spcAft>
                <a:spcPts val="0"/>
              </a:spcAft>
              <a:buClr>
                <a:srgbClr val="FF0000"/>
              </a:buClr>
              <a:buSzPts val="4400"/>
              <a:buFont typeface="Calibri"/>
              <a:buNone/>
            </a:pPr>
            <a:r>
              <a:rPr lang="en-GB" dirty="0" err="1">
                <a:solidFill>
                  <a:srgbClr val="FFFFFF"/>
                </a:solidFill>
              </a:rPr>
              <a:t>Técnicas</a:t>
            </a:r>
            <a:r>
              <a:rPr lang="en-GB" dirty="0">
                <a:solidFill>
                  <a:srgbClr val="FFFFFF"/>
                </a:solidFill>
              </a:rPr>
              <a:t> de </a:t>
            </a:r>
            <a:r>
              <a:rPr lang="en-GB" dirty="0" err="1">
                <a:solidFill>
                  <a:srgbClr val="FFFFFF"/>
                </a:solidFill>
              </a:rPr>
              <a:t>Regresión</a:t>
            </a:r>
            <a:endParaRPr dirty="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ga8b485b1ff_0_266"/>
          <p:cNvSpPr txBox="1">
            <a:spLocks noGrp="1"/>
          </p:cNvSpPr>
          <p:nvPr>
            <p:ph type="title"/>
          </p:nvPr>
        </p:nvSpPr>
        <p:spPr>
          <a:xfrm>
            <a:off x="930350" y="802875"/>
            <a:ext cx="9852000" cy="76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100" dirty="0">
                <a:solidFill>
                  <a:srgbClr val="FF0000"/>
                </a:solidFill>
              </a:rPr>
              <a:t>Auto </a:t>
            </a:r>
            <a:r>
              <a:rPr lang="en-GB" sz="3100" dirty="0" err="1">
                <a:solidFill>
                  <a:srgbClr val="FF0000"/>
                </a:solidFill>
              </a:rPr>
              <a:t>Regresión</a:t>
            </a:r>
            <a:r>
              <a:rPr lang="en-GB" sz="3100" dirty="0">
                <a:solidFill>
                  <a:srgbClr val="FF0000"/>
                </a:solidFill>
              </a:rPr>
              <a:t> (AR) </a:t>
            </a:r>
            <a:r>
              <a:rPr lang="en-GB" sz="3200" dirty="0">
                <a:solidFill>
                  <a:srgbClr val="FF0000"/>
                </a:solidFill>
                <a:sym typeface="Wingdings" panose="05000000000000000000" pitchFamily="2" charset="2"/>
              </a:rPr>
              <a:t> </a:t>
            </a:r>
            <a:r>
              <a:rPr lang="en-GB" sz="4800" dirty="0">
                <a:solidFill>
                  <a:srgbClr val="FF0000"/>
                </a:solidFill>
                <a:sym typeface="Wingdings" panose="05000000000000000000" pitchFamily="2" charset="2"/>
              </a:rPr>
              <a:t>p</a:t>
            </a:r>
            <a:r>
              <a:rPr lang="en-GB" sz="3200" dirty="0">
                <a:solidFill>
                  <a:srgbClr val="FF0000"/>
                </a:solidFill>
                <a:sym typeface="Wingdings" panose="05000000000000000000" pitchFamily="2" charset="2"/>
              </a:rPr>
              <a:t> </a:t>
            </a:r>
            <a:endParaRPr sz="3100" dirty="0"/>
          </a:p>
        </p:txBody>
      </p:sp>
      <p:sp>
        <p:nvSpPr>
          <p:cNvPr id="11" name="CuadroTexto 10">
            <a:extLst>
              <a:ext uri="{FF2B5EF4-FFF2-40B4-BE49-F238E27FC236}">
                <a16:creationId xmlns:a16="http://schemas.microsoft.com/office/drawing/2014/main" id="{9232D013-2478-4D06-9A95-9BA37FC43ACB}"/>
              </a:ext>
            </a:extLst>
          </p:cNvPr>
          <p:cNvSpPr txBox="1"/>
          <p:nvPr/>
        </p:nvSpPr>
        <p:spPr>
          <a:xfrm>
            <a:off x="930349" y="1848850"/>
            <a:ext cx="10508615" cy="954107"/>
          </a:xfrm>
          <a:prstGeom prst="rect">
            <a:avLst/>
          </a:prstGeom>
          <a:noFill/>
        </p:spPr>
        <p:txBody>
          <a:bodyPr wrap="square">
            <a:spAutoFit/>
          </a:bodyPr>
          <a:lstStyle/>
          <a:p>
            <a:r>
              <a:rPr lang="es-ES" dirty="0">
                <a:solidFill>
                  <a:schemeClr val="bg1"/>
                </a:solidFill>
              </a:rPr>
              <a:t>Un proceso autorregresivo es una regresión de una variable contra sí misma. En una serie temporal, esto significa que el valor actual depende linealmente de sus valores pasados.</a:t>
            </a:r>
          </a:p>
          <a:p>
            <a:endParaRPr lang="es-ES" dirty="0">
              <a:solidFill>
                <a:schemeClr val="bg1"/>
              </a:solidFill>
            </a:endParaRPr>
          </a:p>
          <a:p>
            <a:r>
              <a:rPr lang="es-ES" dirty="0">
                <a:solidFill>
                  <a:schemeClr val="bg1"/>
                </a:solidFill>
              </a:rPr>
              <a:t>El proceso autorregresivo se denomina AR(p), donde p es el orden. La expresión general de un modelo AR(p) es</a:t>
            </a:r>
          </a:p>
        </p:txBody>
      </p:sp>
      <p:pic>
        <p:nvPicPr>
          <p:cNvPr id="10" name="Imagen 9">
            <a:extLst>
              <a:ext uri="{FF2B5EF4-FFF2-40B4-BE49-F238E27FC236}">
                <a16:creationId xmlns:a16="http://schemas.microsoft.com/office/drawing/2014/main" id="{6C7429E2-355D-41AE-8167-725A37E80280}"/>
              </a:ext>
            </a:extLst>
          </p:cNvPr>
          <p:cNvPicPr>
            <a:picLocks noChangeAspect="1"/>
          </p:cNvPicPr>
          <p:nvPr/>
        </p:nvPicPr>
        <p:blipFill>
          <a:blip r:embed="rId3"/>
          <a:stretch>
            <a:fillRect/>
          </a:stretch>
        </p:blipFill>
        <p:spPr>
          <a:xfrm>
            <a:off x="3726181" y="2955602"/>
            <a:ext cx="3988226" cy="452718"/>
          </a:xfrm>
          <a:prstGeom prst="rect">
            <a:avLst/>
          </a:prstGeom>
        </p:spPr>
      </p:pic>
      <p:sp>
        <p:nvSpPr>
          <p:cNvPr id="6" name="CuadroTexto 5">
            <a:extLst>
              <a:ext uri="{FF2B5EF4-FFF2-40B4-BE49-F238E27FC236}">
                <a16:creationId xmlns:a16="http://schemas.microsoft.com/office/drawing/2014/main" id="{343F4828-A270-404E-90BE-DC97700D2445}"/>
              </a:ext>
            </a:extLst>
          </p:cNvPr>
          <p:cNvSpPr txBox="1"/>
          <p:nvPr/>
        </p:nvSpPr>
        <p:spPr>
          <a:xfrm>
            <a:off x="930349" y="3560965"/>
            <a:ext cx="6096000" cy="1384995"/>
          </a:xfrm>
          <a:prstGeom prst="rect">
            <a:avLst/>
          </a:prstGeom>
          <a:noFill/>
        </p:spPr>
        <p:txBody>
          <a:bodyPr wrap="square">
            <a:spAutoFit/>
          </a:bodyPr>
          <a:lstStyle/>
          <a:p>
            <a:pPr algn="l"/>
            <a:r>
              <a:rPr lang="es-ES" sz="14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Esto es indicativo de un proceso autorregresivo de orden p, también denotado como AR(p). En este caso, debemos trazar la función de autocorrelación parcial (PACF) para encontrar el orden p.</a:t>
            </a:r>
          </a:p>
          <a:p>
            <a:pPr algn="l"/>
            <a:endParaRPr lang="es-ES" sz="14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l"/>
            <a:r>
              <a:rPr lang="es-ES" sz="14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Los coeficientes en el gráfico PACF se volverán abruptamente no significativos después del </a:t>
            </a:r>
            <a:r>
              <a:rPr lang="es-ES" sz="1400" b="0" i="0" u="none" strike="noStrike" baseline="0" dirty="0" err="1">
                <a:solidFill>
                  <a:schemeClr val="bg1"/>
                </a:solidFill>
                <a:latin typeface="Calibri" panose="020F0502020204030204" pitchFamily="34" charset="0"/>
                <a:ea typeface="Calibri" panose="020F0502020204030204" pitchFamily="34" charset="0"/>
                <a:cs typeface="Calibri" panose="020F0502020204030204" pitchFamily="34" charset="0"/>
              </a:rPr>
              <a:t>lag</a:t>
            </a:r>
            <a:r>
              <a:rPr lang="es-ES" sz="14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p, determinando así el orden del proceso autorregresivo.</a:t>
            </a:r>
            <a:endParaRPr lang="es-ES"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497A3F4F-5A15-4F6D-85DE-BDC7262CC33A}"/>
              </a:ext>
            </a:extLst>
          </p:cNvPr>
          <p:cNvPicPr>
            <a:picLocks noChangeAspect="1"/>
          </p:cNvPicPr>
          <p:nvPr/>
        </p:nvPicPr>
        <p:blipFill>
          <a:blip r:embed="rId4"/>
          <a:stretch>
            <a:fillRect/>
          </a:stretch>
        </p:blipFill>
        <p:spPr>
          <a:xfrm>
            <a:off x="7373514" y="3560965"/>
            <a:ext cx="4168501" cy="2690093"/>
          </a:xfrm>
          <a:prstGeom prst="rect">
            <a:avLst/>
          </a:prstGeom>
        </p:spPr>
      </p:pic>
      <p:sp>
        <p:nvSpPr>
          <p:cNvPr id="2" name="CuadroTexto 1">
            <a:extLst>
              <a:ext uri="{FF2B5EF4-FFF2-40B4-BE49-F238E27FC236}">
                <a16:creationId xmlns:a16="http://schemas.microsoft.com/office/drawing/2014/main" id="{93959B8F-7BFA-4DE5-9704-5A301B24B88E}"/>
              </a:ext>
            </a:extLst>
          </p:cNvPr>
          <p:cNvSpPr txBox="1"/>
          <p:nvPr/>
        </p:nvSpPr>
        <p:spPr>
          <a:xfrm>
            <a:off x="2613420" y="5503913"/>
            <a:ext cx="4586512" cy="400110"/>
          </a:xfrm>
          <a:prstGeom prst="rect">
            <a:avLst/>
          </a:prstGeom>
          <a:noFill/>
        </p:spPr>
        <p:txBody>
          <a:bodyPr wrap="none" rtlCol="0">
            <a:spAutoFit/>
          </a:bodyPr>
          <a:lstStyle/>
          <a:p>
            <a:r>
              <a:rPr lang="es-ES" sz="2000" dirty="0">
                <a:solidFill>
                  <a:schemeClr val="bg1"/>
                </a:solidFill>
              </a:rPr>
              <a:t>¿Cuál sería el valor de p en el gráfico?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ga8b485b1ff_0_266"/>
          <p:cNvSpPr txBox="1">
            <a:spLocks noGrp="1"/>
          </p:cNvSpPr>
          <p:nvPr>
            <p:ph type="title"/>
          </p:nvPr>
        </p:nvSpPr>
        <p:spPr>
          <a:xfrm>
            <a:off x="930350" y="802875"/>
            <a:ext cx="9852000" cy="76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100" dirty="0">
                <a:solidFill>
                  <a:srgbClr val="FF0000"/>
                </a:solidFill>
              </a:rPr>
              <a:t>Medias </a:t>
            </a:r>
            <a:r>
              <a:rPr lang="en-GB" sz="3100" dirty="0" err="1">
                <a:solidFill>
                  <a:srgbClr val="FF0000"/>
                </a:solidFill>
              </a:rPr>
              <a:t>Móviles</a:t>
            </a:r>
            <a:r>
              <a:rPr lang="en-GB" sz="3100" dirty="0">
                <a:solidFill>
                  <a:srgbClr val="FF0000"/>
                </a:solidFill>
              </a:rPr>
              <a:t> (MA)</a:t>
            </a:r>
            <a:r>
              <a:rPr lang="en-GB" sz="3100" dirty="0">
                <a:solidFill>
                  <a:srgbClr val="FF0000"/>
                </a:solidFill>
                <a:sym typeface="Wingdings" panose="05000000000000000000" pitchFamily="2" charset="2"/>
              </a:rPr>
              <a:t>  </a:t>
            </a:r>
            <a:r>
              <a:rPr lang="en-GB" sz="4800" dirty="0">
                <a:solidFill>
                  <a:srgbClr val="FF0000"/>
                </a:solidFill>
                <a:sym typeface="Wingdings" panose="05000000000000000000" pitchFamily="2" charset="2"/>
              </a:rPr>
              <a:t>q</a:t>
            </a:r>
            <a:endParaRPr sz="3100" dirty="0"/>
          </a:p>
        </p:txBody>
      </p:sp>
      <p:sp>
        <p:nvSpPr>
          <p:cNvPr id="7" name="CuadroTexto 6">
            <a:extLst>
              <a:ext uri="{FF2B5EF4-FFF2-40B4-BE49-F238E27FC236}">
                <a16:creationId xmlns:a16="http://schemas.microsoft.com/office/drawing/2014/main" id="{5717C0F8-226D-469E-94E6-C5822C5230F4}"/>
              </a:ext>
            </a:extLst>
          </p:cNvPr>
          <p:cNvSpPr txBox="1"/>
          <p:nvPr/>
        </p:nvSpPr>
        <p:spPr>
          <a:xfrm>
            <a:off x="930349" y="1688067"/>
            <a:ext cx="10148047" cy="954107"/>
          </a:xfrm>
          <a:prstGeom prst="rect">
            <a:avLst/>
          </a:prstGeom>
          <a:noFill/>
        </p:spPr>
        <p:txBody>
          <a:bodyPr wrap="square">
            <a:spAutoFit/>
          </a:bodyPr>
          <a:lstStyle/>
          <a:p>
            <a:r>
              <a:rPr lang="es-ES" dirty="0">
                <a:solidFill>
                  <a:schemeClr val="bg1"/>
                </a:solidFill>
                <a:latin typeface="Calibri" panose="020F0502020204030204" pitchFamily="34" charset="0"/>
                <a:ea typeface="Calibri" panose="020F0502020204030204" pitchFamily="34" charset="0"/>
                <a:cs typeface="Calibri" panose="020F0502020204030204" pitchFamily="34" charset="0"/>
              </a:rPr>
              <a:t>Las medias móviles suavizan los datos al calcular el promedio de un conjunto de valores en una ventana deslizante. Se usan para identificar tendencias y reducir el ruido.</a:t>
            </a:r>
          </a:p>
          <a:p>
            <a:endParaRPr lang="es-E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s-ES" dirty="0">
                <a:solidFill>
                  <a:schemeClr val="bg1"/>
                </a:solidFill>
                <a:latin typeface="Calibri" panose="020F0502020204030204" pitchFamily="34" charset="0"/>
                <a:ea typeface="Calibri" panose="020F0502020204030204" pitchFamily="34" charset="0"/>
                <a:cs typeface="Calibri" panose="020F0502020204030204" pitchFamily="34" charset="0"/>
              </a:rPr>
              <a:t>El modelo de media móvil se denomina MA(q), donde q es el orden. La expresión general de un modelo MA(q) es:</a:t>
            </a:r>
          </a:p>
        </p:txBody>
      </p:sp>
      <p:pic>
        <p:nvPicPr>
          <p:cNvPr id="12" name="Imagen 11">
            <a:extLst>
              <a:ext uri="{FF2B5EF4-FFF2-40B4-BE49-F238E27FC236}">
                <a16:creationId xmlns:a16="http://schemas.microsoft.com/office/drawing/2014/main" id="{A2AEBFB3-82FA-487C-AA8D-DAF278B2B6C0}"/>
              </a:ext>
            </a:extLst>
          </p:cNvPr>
          <p:cNvPicPr>
            <a:picLocks noChangeAspect="1"/>
          </p:cNvPicPr>
          <p:nvPr/>
        </p:nvPicPr>
        <p:blipFill>
          <a:blip r:embed="rId3"/>
          <a:stretch>
            <a:fillRect/>
          </a:stretch>
        </p:blipFill>
        <p:spPr>
          <a:xfrm>
            <a:off x="3873879" y="2841407"/>
            <a:ext cx="3612332" cy="433024"/>
          </a:xfrm>
          <a:prstGeom prst="rect">
            <a:avLst/>
          </a:prstGeom>
        </p:spPr>
      </p:pic>
      <p:sp>
        <p:nvSpPr>
          <p:cNvPr id="23" name="CuadroTexto 22">
            <a:extLst>
              <a:ext uri="{FF2B5EF4-FFF2-40B4-BE49-F238E27FC236}">
                <a16:creationId xmlns:a16="http://schemas.microsoft.com/office/drawing/2014/main" id="{14A8E7CA-0E61-4331-8202-255A0EEB5295}"/>
              </a:ext>
            </a:extLst>
          </p:cNvPr>
          <p:cNvSpPr txBox="1"/>
          <p:nvPr/>
        </p:nvSpPr>
        <p:spPr>
          <a:xfrm>
            <a:off x="930349" y="3631051"/>
            <a:ext cx="6196593" cy="1169551"/>
          </a:xfrm>
          <a:prstGeom prst="rect">
            <a:avLst/>
          </a:prstGeom>
          <a:noFill/>
        </p:spPr>
        <p:txBody>
          <a:bodyPr wrap="square">
            <a:spAutoFit/>
          </a:bodyPr>
          <a:lstStyle/>
          <a:p>
            <a:pPr algn="l"/>
            <a:r>
              <a:rPr lang="es-ES" sz="14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Puede ver cómo el gráfico ACF nos ayuda a determinar el orden de un proceso de media móvil. El gráfico ACF mostrará coeficientes de autocorrelación significativos hasta el </a:t>
            </a:r>
            <a:r>
              <a:rPr lang="es-ES" sz="1400" b="0" i="0" u="none" strike="noStrike" baseline="0" dirty="0" err="1">
                <a:solidFill>
                  <a:schemeClr val="bg1"/>
                </a:solidFill>
                <a:latin typeface="Calibri" panose="020F0502020204030204" pitchFamily="34" charset="0"/>
                <a:ea typeface="Calibri" panose="020F0502020204030204" pitchFamily="34" charset="0"/>
                <a:cs typeface="Calibri" panose="020F0502020204030204" pitchFamily="34" charset="0"/>
              </a:rPr>
              <a:t>lag</a:t>
            </a:r>
            <a:r>
              <a:rPr lang="es-ES" sz="14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q, después del cual todos los coeficientes serán no significativos. Podemos concluir entonces que tenemos un proceso de media móvil de orden q, o un proceso MA(q).</a:t>
            </a:r>
            <a:endParaRPr lang="es-ES"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2" name="Imagen 21">
            <a:extLst>
              <a:ext uri="{FF2B5EF4-FFF2-40B4-BE49-F238E27FC236}">
                <a16:creationId xmlns:a16="http://schemas.microsoft.com/office/drawing/2014/main" id="{98EFA525-64C1-406D-AA7C-337FCA3D1FDD}"/>
              </a:ext>
            </a:extLst>
          </p:cNvPr>
          <p:cNvPicPr>
            <a:picLocks noChangeAspect="1"/>
          </p:cNvPicPr>
          <p:nvPr/>
        </p:nvPicPr>
        <p:blipFill>
          <a:blip r:embed="rId4"/>
          <a:stretch>
            <a:fillRect/>
          </a:stretch>
        </p:blipFill>
        <p:spPr>
          <a:xfrm>
            <a:off x="7486211" y="3485633"/>
            <a:ext cx="4148192" cy="2614011"/>
          </a:xfrm>
          <a:prstGeom prst="rect">
            <a:avLst/>
          </a:prstGeom>
        </p:spPr>
      </p:pic>
      <p:sp>
        <p:nvSpPr>
          <p:cNvPr id="9" name="CuadroTexto 8">
            <a:extLst>
              <a:ext uri="{FF2B5EF4-FFF2-40B4-BE49-F238E27FC236}">
                <a16:creationId xmlns:a16="http://schemas.microsoft.com/office/drawing/2014/main" id="{5DA222A7-0AF5-4B09-8517-16F166F22B24}"/>
              </a:ext>
            </a:extLst>
          </p:cNvPr>
          <p:cNvSpPr txBox="1"/>
          <p:nvPr/>
        </p:nvSpPr>
        <p:spPr>
          <a:xfrm>
            <a:off x="2613420" y="5503913"/>
            <a:ext cx="4586512" cy="400110"/>
          </a:xfrm>
          <a:prstGeom prst="rect">
            <a:avLst/>
          </a:prstGeom>
          <a:noFill/>
        </p:spPr>
        <p:txBody>
          <a:bodyPr wrap="none" rtlCol="0">
            <a:spAutoFit/>
          </a:bodyPr>
          <a:lstStyle/>
          <a:p>
            <a:r>
              <a:rPr lang="es-ES" sz="2000" dirty="0">
                <a:solidFill>
                  <a:schemeClr val="bg1"/>
                </a:solidFill>
              </a:rPr>
              <a:t>¿Cuál sería el valor de q en el gráfico?</a:t>
            </a:r>
          </a:p>
        </p:txBody>
      </p:sp>
    </p:spTree>
    <p:extLst>
      <p:ext uri="{BB962C8B-B14F-4D97-AF65-F5344CB8AC3E}">
        <p14:creationId xmlns:p14="http://schemas.microsoft.com/office/powerpoint/2010/main" val="1723581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a8b485b1ff_0_3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Algunos ejemplos</a:t>
            </a:r>
            <a:endParaRPr/>
          </a:p>
        </p:txBody>
      </p:sp>
      <p:sp>
        <p:nvSpPr>
          <p:cNvPr id="110" name="Google Shape;110;ga8b485b1ff_0_37"/>
          <p:cNvSpPr txBox="1"/>
          <p:nvPr/>
        </p:nvSpPr>
        <p:spPr>
          <a:xfrm>
            <a:off x="760275" y="1754975"/>
            <a:ext cx="4919100" cy="452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a) </a:t>
            </a:r>
            <a:r>
              <a:rPr lang="en-GB" sz="1500" dirty="0" err="1">
                <a:solidFill>
                  <a:schemeClr val="lt1"/>
                </a:solidFill>
                <a:latin typeface="Calibri"/>
                <a:ea typeface="Calibri"/>
                <a:cs typeface="Calibri"/>
                <a:sym typeface="Calibri"/>
              </a:rPr>
              <a:t>Precio</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acciones</a:t>
            </a:r>
            <a:r>
              <a:rPr lang="en-GB" sz="1500" dirty="0">
                <a:solidFill>
                  <a:schemeClr val="lt1"/>
                </a:solidFill>
                <a:latin typeface="Calibri"/>
                <a:ea typeface="Calibri"/>
                <a:cs typeface="Calibri"/>
                <a:sym typeface="Calibri"/>
              </a:rPr>
              <a:t> Google</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b) </a:t>
            </a:r>
            <a:r>
              <a:rPr lang="en-GB" sz="1500" dirty="0" err="1">
                <a:solidFill>
                  <a:schemeClr val="lt1"/>
                </a:solidFill>
                <a:latin typeface="Calibri"/>
                <a:ea typeface="Calibri"/>
                <a:cs typeface="Calibri"/>
                <a:sym typeface="Calibri"/>
              </a:rPr>
              <a:t>Diferencia</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diaria</a:t>
            </a:r>
            <a:r>
              <a:rPr lang="en-GB" sz="1500" dirty="0">
                <a:solidFill>
                  <a:schemeClr val="lt1"/>
                </a:solidFill>
                <a:latin typeface="Calibri"/>
                <a:ea typeface="Calibri"/>
                <a:cs typeface="Calibri"/>
                <a:sym typeface="Calibri"/>
              </a:rPr>
              <a:t> de </a:t>
            </a:r>
            <a:r>
              <a:rPr lang="en-GB" sz="1500" dirty="0" err="1">
                <a:solidFill>
                  <a:schemeClr val="lt1"/>
                </a:solidFill>
                <a:latin typeface="Calibri"/>
                <a:ea typeface="Calibri"/>
                <a:cs typeface="Calibri"/>
                <a:sym typeface="Calibri"/>
              </a:rPr>
              <a:t>precio</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acciones</a:t>
            </a:r>
            <a:r>
              <a:rPr lang="en-GB" sz="1500" dirty="0">
                <a:solidFill>
                  <a:schemeClr val="lt1"/>
                </a:solidFill>
                <a:latin typeface="Calibri"/>
                <a:ea typeface="Calibri"/>
                <a:cs typeface="Calibri"/>
                <a:sym typeface="Calibri"/>
              </a:rPr>
              <a:t> de Google</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c) Nº Strikes </a:t>
            </a:r>
            <a:r>
              <a:rPr lang="en-GB" sz="1500" dirty="0" err="1">
                <a:solidFill>
                  <a:schemeClr val="lt1"/>
                </a:solidFill>
                <a:latin typeface="Calibri"/>
                <a:ea typeface="Calibri"/>
                <a:cs typeface="Calibri"/>
                <a:sym typeface="Calibri"/>
              </a:rPr>
              <a:t>anuales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EEUU</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d) Ventas </a:t>
            </a:r>
            <a:r>
              <a:rPr lang="en-GB" sz="1500" dirty="0" err="1">
                <a:solidFill>
                  <a:schemeClr val="lt1"/>
                </a:solidFill>
                <a:latin typeface="Calibri"/>
                <a:ea typeface="Calibri"/>
                <a:cs typeface="Calibri"/>
                <a:sym typeface="Calibri"/>
              </a:rPr>
              <a:t>mensuales</a:t>
            </a:r>
            <a:r>
              <a:rPr lang="en-GB" sz="1500" dirty="0">
                <a:solidFill>
                  <a:schemeClr val="lt1"/>
                </a:solidFill>
                <a:latin typeface="Calibri"/>
                <a:ea typeface="Calibri"/>
                <a:cs typeface="Calibri"/>
                <a:sym typeface="Calibri"/>
              </a:rPr>
              <a:t> de casas </a:t>
            </a:r>
            <a:r>
              <a:rPr lang="en-GB" sz="1500" dirty="0" err="1">
                <a:solidFill>
                  <a:schemeClr val="lt1"/>
                </a:solidFill>
                <a:latin typeface="Calibri"/>
                <a:ea typeface="Calibri"/>
                <a:cs typeface="Calibri"/>
                <a:sym typeface="Calibri"/>
              </a:rPr>
              <a:t>unifamiliares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EEUU</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e) </a:t>
            </a:r>
            <a:r>
              <a:rPr lang="en-GB" sz="1500" dirty="0" err="1">
                <a:solidFill>
                  <a:schemeClr val="lt1"/>
                </a:solidFill>
                <a:latin typeface="Calibri"/>
                <a:ea typeface="Calibri"/>
                <a:cs typeface="Calibri"/>
                <a:sym typeface="Calibri"/>
              </a:rPr>
              <a:t>Precio</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anual</a:t>
            </a:r>
            <a:r>
              <a:rPr lang="en-GB" sz="1500" dirty="0">
                <a:solidFill>
                  <a:schemeClr val="lt1"/>
                </a:solidFill>
                <a:latin typeface="Calibri"/>
                <a:ea typeface="Calibri"/>
                <a:cs typeface="Calibri"/>
                <a:sym typeface="Calibri"/>
              </a:rPr>
              <a:t> de la </a:t>
            </a:r>
            <a:r>
              <a:rPr lang="en-GB" sz="1500" dirty="0" err="1">
                <a:solidFill>
                  <a:schemeClr val="lt1"/>
                </a:solidFill>
                <a:latin typeface="Calibri"/>
                <a:ea typeface="Calibri"/>
                <a:cs typeface="Calibri"/>
                <a:sym typeface="Calibri"/>
              </a:rPr>
              <a:t>docena</a:t>
            </a:r>
            <a:r>
              <a:rPr lang="en-GB" sz="1500" dirty="0">
                <a:solidFill>
                  <a:schemeClr val="lt1"/>
                </a:solidFill>
                <a:latin typeface="Calibri"/>
                <a:ea typeface="Calibri"/>
                <a:cs typeface="Calibri"/>
                <a:sym typeface="Calibri"/>
              </a:rPr>
              <a:t> de huevos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EEUU</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f) </a:t>
            </a:r>
            <a:r>
              <a:rPr lang="en-GB" sz="1500" dirty="0" err="1">
                <a:solidFill>
                  <a:schemeClr val="lt1"/>
                </a:solidFill>
                <a:latin typeface="Calibri"/>
                <a:ea typeface="Calibri"/>
                <a:cs typeface="Calibri"/>
                <a:sym typeface="Calibri"/>
              </a:rPr>
              <a:t>Cerdos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sacrificados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mensualmente</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Victoria, Australia</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g)Total de </a:t>
            </a:r>
            <a:r>
              <a:rPr lang="en-GB" sz="1500" dirty="0" err="1">
                <a:solidFill>
                  <a:schemeClr val="lt1"/>
                </a:solidFill>
                <a:latin typeface="Calibri"/>
                <a:ea typeface="Calibri"/>
                <a:cs typeface="Calibri"/>
                <a:sym typeface="Calibri"/>
              </a:rPr>
              <a:t>linces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atrapados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el</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río</a:t>
            </a:r>
            <a:r>
              <a:rPr lang="en-GB" sz="1500" dirty="0">
                <a:solidFill>
                  <a:schemeClr val="lt1"/>
                </a:solidFill>
                <a:latin typeface="Calibri"/>
                <a:ea typeface="Calibri"/>
                <a:cs typeface="Calibri"/>
                <a:sym typeface="Calibri"/>
              </a:rPr>
              <a:t> McKenzie (</a:t>
            </a:r>
            <a:r>
              <a:rPr lang="en-GB" sz="1500" dirty="0" err="1">
                <a:solidFill>
                  <a:schemeClr val="lt1"/>
                </a:solidFill>
                <a:latin typeface="Calibri"/>
                <a:ea typeface="Calibri"/>
                <a:cs typeface="Calibri"/>
                <a:sym typeface="Calibri"/>
              </a:rPr>
              <a:t>Canadá</a:t>
            </a:r>
            <a:r>
              <a:rPr lang="en-GB" sz="1500" dirty="0">
                <a:solidFill>
                  <a:schemeClr val="lt1"/>
                </a:solidFill>
                <a:latin typeface="Calibri"/>
                <a:ea typeface="Calibri"/>
                <a:cs typeface="Calibri"/>
                <a:sym typeface="Calibri"/>
              </a:rPr>
              <a:t>)</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h) </a:t>
            </a:r>
            <a:r>
              <a:rPr lang="en-GB" sz="1500" dirty="0" err="1">
                <a:solidFill>
                  <a:schemeClr val="lt1"/>
                </a:solidFill>
                <a:latin typeface="Calibri"/>
                <a:ea typeface="Calibri"/>
                <a:cs typeface="Calibri"/>
                <a:sym typeface="Calibri"/>
              </a:rPr>
              <a:t>Producción</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cervezera</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mensual</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Australia</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err="1">
                <a:solidFill>
                  <a:schemeClr val="lt1"/>
                </a:solidFill>
                <a:latin typeface="Calibri"/>
                <a:ea typeface="Calibri"/>
                <a:cs typeface="Calibri"/>
                <a:sym typeface="Calibri"/>
              </a:rPr>
              <a:t>i</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Producción</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eléctrica</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mensual</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Australia.</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b="0" i="0" u="none" strike="noStrike" cap="none" dirty="0">
              <a:solidFill>
                <a:schemeClr val="lt1"/>
              </a:solidFill>
              <a:latin typeface="Calibri"/>
              <a:ea typeface="Calibri"/>
              <a:cs typeface="Calibri"/>
              <a:sym typeface="Calibri"/>
            </a:endParaRPr>
          </a:p>
        </p:txBody>
      </p:sp>
      <p:pic>
        <p:nvPicPr>
          <p:cNvPr id="111" name="Google Shape;111;ga8b485b1ff_0_37"/>
          <p:cNvPicPr preferRelativeResize="0"/>
          <p:nvPr/>
        </p:nvPicPr>
        <p:blipFill>
          <a:blip r:embed="rId3">
            <a:alphaModFix/>
          </a:blip>
          <a:stretch>
            <a:fillRect/>
          </a:stretch>
        </p:blipFill>
        <p:spPr>
          <a:xfrm>
            <a:off x="5594350" y="1690825"/>
            <a:ext cx="6075049" cy="4436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ga8b485b1ff_0_249"/>
          <p:cNvSpPr txBox="1">
            <a:spLocks noGrp="1"/>
          </p:cNvSpPr>
          <p:nvPr>
            <p:ph type="title"/>
          </p:nvPr>
        </p:nvSpPr>
        <p:spPr>
          <a:xfrm>
            <a:off x="723000" y="334400"/>
            <a:ext cx="8477400" cy="76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4300" dirty="0">
                <a:solidFill>
                  <a:srgbClr val="FF0000"/>
                </a:solidFill>
              </a:rPr>
              <a:t>ARIMA(</a:t>
            </a:r>
            <a:r>
              <a:rPr lang="en-GB" sz="4300" dirty="0" err="1">
                <a:solidFill>
                  <a:srgbClr val="FF0000"/>
                </a:solidFill>
              </a:rPr>
              <a:t>p,d,q</a:t>
            </a:r>
            <a:r>
              <a:rPr lang="en-GB" sz="4300" dirty="0">
                <a:solidFill>
                  <a:srgbClr val="FF0000"/>
                </a:solidFill>
              </a:rPr>
              <a:t>)</a:t>
            </a:r>
            <a:endParaRPr sz="4300" dirty="0"/>
          </a:p>
        </p:txBody>
      </p:sp>
      <p:sp>
        <p:nvSpPr>
          <p:cNvPr id="13" name="CuadroTexto 12">
            <a:extLst>
              <a:ext uri="{FF2B5EF4-FFF2-40B4-BE49-F238E27FC236}">
                <a16:creationId xmlns:a16="http://schemas.microsoft.com/office/drawing/2014/main" id="{D462D711-3476-4530-A7BA-DF7C7CBFD2E8}"/>
              </a:ext>
            </a:extLst>
          </p:cNvPr>
          <p:cNvSpPr txBox="1"/>
          <p:nvPr/>
        </p:nvSpPr>
        <p:spPr>
          <a:xfrm>
            <a:off x="723000" y="1336120"/>
            <a:ext cx="10630800" cy="2031325"/>
          </a:xfrm>
          <a:prstGeom prst="rect">
            <a:avLst/>
          </a:prstGeom>
          <a:noFill/>
        </p:spPr>
        <p:txBody>
          <a:bodyPr wrap="square">
            <a:spAutoFit/>
          </a:bodyPr>
          <a:lstStyle/>
          <a:p>
            <a:r>
              <a:rPr lang="es-ES" dirty="0">
                <a:solidFill>
                  <a:schemeClr val="bg1"/>
                </a:solidFill>
              </a:rPr>
              <a:t>Un proceso autorregresivo integrado de media móvil es la combinación de un proceso autorregresivo AR(p), la integración I(d) y el proceso de media móvil MA(q).</a:t>
            </a:r>
          </a:p>
          <a:p>
            <a:endParaRPr lang="es-ES" dirty="0">
              <a:solidFill>
                <a:schemeClr val="bg1"/>
              </a:solidFill>
            </a:endParaRPr>
          </a:p>
          <a:p>
            <a:r>
              <a:rPr lang="es-ES" dirty="0">
                <a:solidFill>
                  <a:schemeClr val="bg1"/>
                </a:solidFill>
              </a:rPr>
              <a:t>Al igual que el proceso ARMA, el proceso ARIMA establece que el valor actual depende de los valores pasados, procedentes del proceso AR(p) depende de valores pasados, procedentes de la parte AR(p), y de errores pasados, procedentes de la parte MA(q).</a:t>
            </a:r>
          </a:p>
          <a:p>
            <a:r>
              <a:rPr lang="es-ES" dirty="0">
                <a:solidFill>
                  <a:schemeClr val="bg1"/>
                </a:solidFill>
              </a:rPr>
              <a:t>de la parte MA(q). </a:t>
            </a:r>
          </a:p>
          <a:p>
            <a:endParaRPr lang="es-ES" dirty="0">
              <a:solidFill>
                <a:schemeClr val="bg1"/>
              </a:solidFill>
            </a:endParaRPr>
          </a:p>
          <a:p>
            <a:r>
              <a:rPr lang="es-ES" dirty="0">
                <a:solidFill>
                  <a:schemeClr val="bg1"/>
                </a:solidFill>
              </a:rPr>
              <a:t>Sin embargo, en lugar de utilizar la serie original, denominada y, el proceso ARIMA utiliza la serie diferenciada, denominada y'. Obsérvese que y' puede representar una serie que se ha diferenciado más de una vez.</a:t>
            </a:r>
          </a:p>
        </p:txBody>
      </p:sp>
      <p:pic>
        <p:nvPicPr>
          <p:cNvPr id="5" name="Imagen 4">
            <a:extLst>
              <a:ext uri="{FF2B5EF4-FFF2-40B4-BE49-F238E27FC236}">
                <a16:creationId xmlns:a16="http://schemas.microsoft.com/office/drawing/2014/main" id="{3F337904-596F-44E5-88DB-341789C517EB}"/>
              </a:ext>
            </a:extLst>
          </p:cNvPr>
          <p:cNvPicPr>
            <a:picLocks noChangeAspect="1"/>
          </p:cNvPicPr>
          <p:nvPr/>
        </p:nvPicPr>
        <p:blipFill>
          <a:blip r:embed="rId3"/>
          <a:stretch>
            <a:fillRect/>
          </a:stretch>
        </p:blipFill>
        <p:spPr>
          <a:xfrm>
            <a:off x="4171783" y="3490141"/>
            <a:ext cx="3848433" cy="274344"/>
          </a:xfrm>
          <a:prstGeom prst="rect">
            <a:avLst/>
          </a:prstGeom>
        </p:spPr>
      </p:pic>
      <p:sp>
        <p:nvSpPr>
          <p:cNvPr id="2" name="Rectángulo: esquinas redondeadas 1">
            <a:extLst>
              <a:ext uri="{FF2B5EF4-FFF2-40B4-BE49-F238E27FC236}">
                <a16:creationId xmlns:a16="http://schemas.microsoft.com/office/drawing/2014/main" id="{08CA4723-CC71-4547-9535-75C52066D6AB}"/>
              </a:ext>
            </a:extLst>
          </p:cNvPr>
          <p:cNvSpPr/>
          <p:nvPr/>
        </p:nvSpPr>
        <p:spPr>
          <a:xfrm>
            <a:off x="1981200" y="4078941"/>
            <a:ext cx="1640541" cy="4572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sz="2000" dirty="0"/>
              <a:t>p</a:t>
            </a:r>
            <a:endParaRPr lang="es-ES" dirty="0"/>
          </a:p>
        </p:txBody>
      </p:sp>
      <p:sp>
        <p:nvSpPr>
          <p:cNvPr id="11" name="Rectángulo: esquinas redondeadas 10">
            <a:extLst>
              <a:ext uri="{FF2B5EF4-FFF2-40B4-BE49-F238E27FC236}">
                <a16:creationId xmlns:a16="http://schemas.microsoft.com/office/drawing/2014/main" id="{6B8BCEC8-BC20-427D-A6ED-CFEFF019A793}"/>
              </a:ext>
            </a:extLst>
          </p:cNvPr>
          <p:cNvSpPr/>
          <p:nvPr/>
        </p:nvSpPr>
        <p:spPr>
          <a:xfrm>
            <a:off x="5275728" y="4078941"/>
            <a:ext cx="1640541" cy="4572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sz="2000" dirty="0"/>
              <a:t>d</a:t>
            </a:r>
          </a:p>
        </p:txBody>
      </p:sp>
      <p:sp>
        <p:nvSpPr>
          <p:cNvPr id="12" name="Rectángulo: esquinas redondeadas 11">
            <a:extLst>
              <a:ext uri="{FF2B5EF4-FFF2-40B4-BE49-F238E27FC236}">
                <a16:creationId xmlns:a16="http://schemas.microsoft.com/office/drawing/2014/main" id="{818B624C-7B71-4F9B-B1C0-4E96C87DAE0E}"/>
              </a:ext>
            </a:extLst>
          </p:cNvPr>
          <p:cNvSpPr/>
          <p:nvPr/>
        </p:nvSpPr>
        <p:spPr>
          <a:xfrm>
            <a:off x="8570256" y="4078941"/>
            <a:ext cx="1640541" cy="4572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sz="2000" dirty="0"/>
              <a:t>q</a:t>
            </a:r>
            <a:endParaRPr lang="es-ES" dirty="0"/>
          </a:p>
        </p:txBody>
      </p:sp>
      <p:sp>
        <p:nvSpPr>
          <p:cNvPr id="3" name="CuadroTexto 2">
            <a:extLst>
              <a:ext uri="{FF2B5EF4-FFF2-40B4-BE49-F238E27FC236}">
                <a16:creationId xmlns:a16="http://schemas.microsoft.com/office/drawing/2014/main" id="{013A7CD8-27A5-452C-946B-2EFADD613ED6}"/>
              </a:ext>
            </a:extLst>
          </p:cNvPr>
          <p:cNvSpPr txBox="1"/>
          <p:nvPr/>
        </p:nvSpPr>
        <p:spPr>
          <a:xfrm>
            <a:off x="1443318" y="4894729"/>
            <a:ext cx="2728465" cy="954107"/>
          </a:xfrm>
          <a:prstGeom prst="rect">
            <a:avLst/>
          </a:prstGeom>
          <a:noFill/>
        </p:spPr>
        <p:txBody>
          <a:bodyPr wrap="square" rtlCol="0">
            <a:spAutoFit/>
          </a:bodyPr>
          <a:lstStyle/>
          <a:p>
            <a:pPr algn="ctr"/>
            <a:r>
              <a:rPr lang="es-ES" dirty="0">
                <a:solidFill>
                  <a:schemeClr val="bg1"/>
                </a:solidFill>
              </a:rPr>
              <a:t>Proviene del autorregresivo (AR): Número de rezagos (</a:t>
            </a:r>
            <a:r>
              <a:rPr lang="es-ES" dirty="0" err="1">
                <a:solidFill>
                  <a:schemeClr val="bg1"/>
                </a:solidFill>
              </a:rPr>
              <a:t>lags</a:t>
            </a:r>
            <a:r>
              <a:rPr lang="es-ES" dirty="0">
                <a:solidFill>
                  <a:schemeClr val="bg1"/>
                </a:solidFill>
              </a:rPr>
              <a:t>) de la serie que se usan como predictores.</a:t>
            </a:r>
          </a:p>
        </p:txBody>
      </p:sp>
      <p:sp>
        <p:nvSpPr>
          <p:cNvPr id="14" name="CuadroTexto 13">
            <a:extLst>
              <a:ext uri="{FF2B5EF4-FFF2-40B4-BE49-F238E27FC236}">
                <a16:creationId xmlns:a16="http://schemas.microsoft.com/office/drawing/2014/main" id="{463DF244-4F5F-47AE-A22F-FD2F8DCCFF9A}"/>
              </a:ext>
            </a:extLst>
          </p:cNvPr>
          <p:cNvSpPr txBox="1"/>
          <p:nvPr/>
        </p:nvSpPr>
        <p:spPr>
          <a:xfrm>
            <a:off x="4731765" y="4894729"/>
            <a:ext cx="2728465" cy="954107"/>
          </a:xfrm>
          <a:prstGeom prst="rect">
            <a:avLst/>
          </a:prstGeom>
          <a:noFill/>
        </p:spPr>
        <p:txBody>
          <a:bodyPr wrap="square" rtlCol="0">
            <a:spAutoFit/>
          </a:bodyPr>
          <a:lstStyle/>
          <a:p>
            <a:pPr algn="ctr"/>
            <a:r>
              <a:rPr lang="es-ES" dirty="0">
                <a:solidFill>
                  <a:schemeClr val="bg1"/>
                </a:solidFill>
              </a:rPr>
              <a:t>Proviene de la diferenciación, (I): Número de veces que se diferencia la serie para hacerla estacionaria.</a:t>
            </a:r>
          </a:p>
        </p:txBody>
      </p:sp>
      <p:sp>
        <p:nvSpPr>
          <p:cNvPr id="15" name="CuadroTexto 14">
            <a:extLst>
              <a:ext uri="{FF2B5EF4-FFF2-40B4-BE49-F238E27FC236}">
                <a16:creationId xmlns:a16="http://schemas.microsoft.com/office/drawing/2014/main" id="{18013162-7461-45F3-A738-1FE044CE13A8}"/>
              </a:ext>
            </a:extLst>
          </p:cNvPr>
          <p:cNvSpPr txBox="1"/>
          <p:nvPr/>
        </p:nvSpPr>
        <p:spPr>
          <a:xfrm>
            <a:off x="8026293" y="4894729"/>
            <a:ext cx="2728465" cy="954107"/>
          </a:xfrm>
          <a:prstGeom prst="rect">
            <a:avLst/>
          </a:prstGeom>
          <a:noFill/>
        </p:spPr>
        <p:txBody>
          <a:bodyPr wrap="square" rtlCol="0">
            <a:spAutoFit/>
          </a:bodyPr>
          <a:lstStyle/>
          <a:p>
            <a:pPr algn="ctr"/>
            <a:r>
              <a:rPr lang="es-ES" dirty="0">
                <a:solidFill>
                  <a:schemeClr val="bg1"/>
                </a:solidFill>
              </a:rPr>
              <a:t>Proviene de media móvil (MA): Número de rezagos de los errores pasados que se incluyen en el modelo.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ga8b485b1ff_0_308"/>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a:solidFill>
                  <a:srgbClr val="FF0000"/>
                </a:solidFill>
              </a:rPr>
              <a:t>SARIMA</a:t>
            </a:r>
            <a:endParaRPr sz="3700"/>
          </a:p>
        </p:txBody>
      </p:sp>
      <p:sp>
        <p:nvSpPr>
          <p:cNvPr id="10" name="CuadroTexto 9">
            <a:extLst>
              <a:ext uri="{FF2B5EF4-FFF2-40B4-BE49-F238E27FC236}">
                <a16:creationId xmlns:a16="http://schemas.microsoft.com/office/drawing/2014/main" id="{5B74583D-2AB6-4581-BE1B-B102FF5EE511}"/>
              </a:ext>
            </a:extLst>
          </p:cNvPr>
          <p:cNvSpPr txBox="1"/>
          <p:nvPr/>
        </p:nvSpPr>
        <p:spPr>
          <a:xfrm>
            <a:off x="660174" y="1175934"/>
            <a:ext cx="10370775" cy="830997"/>
          </a:xfrm>
          <a:prstGeom prst="rect">
            <a:avLst/>
          </a:prstGeom>
          <a:noFill/>
        </p:spPr>
        <p:txBody>
          <a:bodyPr wrap="square">
            <a:spAutoFit/>
          </a:bodyPr>
          <a:lstStyle/>
          <a:p>
            <a:r>
              <a:rPr lang="es-ES" dirty="0">
                <a:solidFill>
                  <a:schemeClr val="bg1"/>
                </a:solidFill>
              </a:rPr>
              <a:t>SARIMA es una extensión de ARIMA que considera patrones estacionales en los datos. Su notación es: </a:t>
            </a:r>
          </a:p>
          <a:p>
            <a:endParaRPr lang="es-ES" dirty="0">
              <a:solidFill>
                <a:schemeClr val="bg1"/>
              </a:solidFill>
            </a:endParaRPr>
          </a:p>
          <a:p>
            <a:pPr algn="ctr"/>
            <a:r>
              <a:rPr lang="es-ES" sz="2000" dirty="0">
                <a:solidFill>
                  <a:schemeClr val="bg1"/>
                </a:solidFill>
              </a:rPr>
              <a:t>𝑆𝐴𝑅𝐼𝑀𝐴(𝑝,𝑑,𝑞)×(𝑃,𝐷,𝑄,𝑚)</a:t>
            </a:r>
          </a:p>
        </p:txBody>
      </p:sp>
      <p:graphicFrame>
        <p:nvGraphicFramePr>
          <p:cNvPr id="29" name="Tabla 29">
            <a:extLst>
              <a:ext uri="{FF2B5EF4-FFF2-40B4-BE49-F238E27FC236}">
                <a16:creationId xmlns:a16="http://schemas.microsoft.com/office/drawing/2014/main" id="{52E2B962-AFD6-41E9-9E48-0D04A107CA86}"/>
              </a:ext>
            </a:extLst>
          </p:cNvPr>
          <p:cNvGraphicFramePr>
            <a:graphicFrameLocks noGrp="1"/>
          </p:cNvGraphicFramePr>
          <p:nvPr>
            <p:extLst>
              <p:ext uri="{D42A27DB-BD31-4B8C-83A1-F6EECF244321}">
                <p14:modId xmlns:p14="http://schemas.microsoft.com/office/powerpoint/2010/main" val="4263447844"/>
              </p:ext>
            </p:extLst>
          </p:nvPr>
        </p:nvGraphicFramePr>
        <p:xfrm>
          <a:off x="785904" y="2220234"/>
          <a:ext cx="10742707" cy="3556000"/>
        </p:xfrm>
        <a:graphic>
          <a:graphicData uri="http://schemas.openxmlformats.org/drawingml/2006/table">
            <a:tbl>
              <a:tblPr firstRow="1" bandRow="1">
                <a:tableStyleId>{5C22544A-7EE6-4342-B048-85BDC9FD1C3A}</a:tableStyleId>
              </a:tblPr>
              <a:tblGrid>
                <a:gridCol w="1335846">
                  <a:extLst>
                    <a:ext uri="{9D8B030D-6E8A-4147-A177-3AD203B41FA5}">
                      <a16:colId xmlns:a16="http://schemas.microsoft.com/office/drawing/2014/main" val="264615329"/>
                    </a:ext>
                  </a:extLst>
                </a:gridCol>
                <a:gridCol w="4852791">
                  <a:extLst>
                    <a:ext uri="{9D8B030D-6E8A-4147-A177-3AD203B41FA5}">
                      <a16:colId xmlns:a16="http://schemas.microsoft.com/office/drawing/2014/main" val="1841270425"/>
                    </a:ext>
                  </a:extLst>
                </a:gridCol>
                <a:gridCol w="4554070">
                  <a:extLst>
                    <a:ext uri="{9D8B030D-6E8A-4147-A177-3AD203B41FA5}">
                      <a16:colId xmlns:a16="http://schemas.microsoft.com/office/drawing/2014/main" val="2191465929"/>
                    </a:ext>
                  </a:extLst>
                </a:gridCol>
              </a:tblGrid>
              <a:tr h="370840">
                <a:tc>
                  <a:txBody>
                    <a:bodyPr/>
                    <a:lstStyle/>
                    <a:p>
                      <a:pPr algn="ctr"/>
                      <a:r>
                        <a:rPr lang="es-ES" dirty="0"/>
                        <a:t>Parámetro</a:t>
                      </a:r>
                    </a:p>
                  </a:txBody>
                  <a:tcPr/>
                </a:tc>
                <a:tc>
                  <a:txBody>
                    <a:bodyPr/>
                    <a:lstStyle/>
                    <a:p>
                      <a:pPr algn="ctr"/>
                      <a:r>
                        <a:rPr lang="it-IT" dirty="0"/>
                        <a:t>SARIMA (p, d, q) × (P, D, Q, m)</a:t>
                      </a:r>
                      <a:endParaRPr lang="es-ES" dirty="0"/>
                    </a:p>
                  </a:txBody>
                  <a:tcPr/>
                </a:tc>
                <a:tc>
                  <a:txBody>
                    <a:bodyPr/>
                    <a:lstStyle/>
                    <a:p>
                      <a:pPr algn="ctr"/>
                      <a:r>
                        <a:rPr lang="es-ES" dirty="0"/>
                        <a:t>Explicación</a:t>
                      </a:r>
                    </a:p>
                  </a:txBody>
                  <a:tcPr/>
                </a:tc>
                <a:extLst>
                  <a:ext uri="{0D108BD9-81ED-4DB2-BD59-A6C34878D82A}">
                    <a16:rowId xmlns:a16="http://schemas.microsoft.com/office/drawing/2014/main" val="244289198"/>
                  </a:ext>
                </a:extLst>
              </a:tr>
              <a:tr h="370840">
                <a:tc>
                  <a:txBody>
                    <a:bodyPr/>
                    <a:lstStyle/>
                    <a:p>
                      <a:pPr algn="ctr"/>
                      <a:r>
                        <a:rPr lang="es-ES" dirty="0"/>
                        <a:t>p</a:t>
                      </a:r>
                    </a:p>
                  </a:txBody>
                  <a:tcPr/>
                </a:tc>
                <a:tc>
                  <a:txBody>
                    <a:bodyPr/>
                    <a:lstStyle/>
                    <a:p>
                      <a:r>
                        <a:rPr lang="es-ES" dirty="0"/>
                        <a:t>Número de términos </a:t>
                      </a:r>
                      <a:r>
                        <a:rPr lang="es-ES" b="1" dirty="0"/>
                        <a:t>AR</a:t>
                      </a:r>
                      <a:r>
                        <a:rPr lang="es-ES" dirty="0"/>
                        <a:t> en la parte no estacional</a:t>
                      </a:r>
                    </a:p>
                  </a:txBody>
                  <a:tcPr/>
                </a:tc>
                <a:tc>
                  <a:txBody>
                    <a:bodyPr/>
                    <a:lstStyle/>
                    <a:p>
                      <a:r>
                        <a:rPr lang="es-ES" dirty="0"/>
                        <a:t>Cuántos valores pasados influyen en el presente</a:t>
                      </a:r>
                    </a:p>
                  </a:txBody>
                  <a:tcPr/>
                </a:tc>
                <a:extLst>
                  <a:ext uri="{0D108BD9-81ED-4DB2-BD59-A6C34878D82A}">
                    <a16:rowId xmlns:a16="http://schemas.microsoft.com/office/drawing/2014/main" val="334146942"/>
                  </a:ext>
                </a:extLst>
              </a:tr>
              <a:tr h="370840">
                <a:tc>
                  <a:txBody>
                    <a:bodyPr/>
                    <a:lstStyle/>
                    <a:p>
                      <a:pPr algn="ctr"/>
                      <a:r>
                        <a:rPr lang="es-ES" dirty="0"/>
                        <a:t>d</a:t>
                      </a:r>
                    </a:p>
                  </a:txBody>
                  <a:tcPr/>
                </a:tc>
                <a:tc>
                  <a:txBody>
                    <a:bodyPr/>
                    <a:lstStyle/>
                    <a:p>
                      <a:r>
                        <a:rPr lang="es-ES" dirty="0"/>
                        <a:t>Número de </a:t>
                      </a:r>
                      <a:r>
                        <a:rPr lang="es-ES" b="1" dirty="0"/>
                        <a:t>diferenciaciones</a:t>
                      </a:r>
                      <a:r>
                        <a:rPr lang="es-ES" dirty="0"/>
                        <a:t> para estacionariedad</a:t>
                      </a:r>
                    </a:p>
                  </a:txBody>
                  <a:tcPr/>
                </a:tc>
                <a:tc>
                  <a:txBody>
                    <a:bodyPr/>
                    <a:lstStyle/>
                    <a:p>
                      <a:r>
                        <a:rPr lang="es-ES" dirty="0"/>
                        <a:t>Veces que restamos datos consecutivos para hacer la serie estacionaria</a:t>
                      </a:r>
                    </a:p>
                  </a:txBody>
                  <a:tcPr/>
                </a:tc>
                <a:extLst>
                  <a:ext uri="{0D108BD9-81ED-4DB2-BD59-A6C34878D82A}">
                    <a16:rowId xmlns:a16="http://schemas.microsoft.com/office/drawing/2014/main" val="1086724404"/>
                  </a:ext>
                </a:extLst>
              </a:tr>
              <a:tr h="370840">
                <a:tc>
                  <a:txBody>
                    <a:bodyPr/>
                    <a:lstStyle/>
                    <a:p>
                      <a:pPr algn="ctr"/>
                      <a:r>
                        <a:rPr lang="es-ES" dirty="0"/>
                        <a:t>q</a:t>
                      </a:r>
                    </a:p>
                  </a:txBody>
                  <a:tcPr/>
                </a:tc>
                <a:tc>
                  <a:txBody>
                    <a:bodyPr/>
                    <a:lstStyle/>
                    <a:p>
                      <a:r>
                        <a:rPr lang="es-ES" dirty="0"/>
                        <a:t>Número de términos </a:t>
                      </a:r>
                      <a:r>
                        <a:rPr lang="es-ES" b="1" dirty="0"/>
                        <a:t>MA</a:t>
                      </a:r>
                      <a:r>
                        <a:rPr lang="es-ES" dirty="0"/>
                        <a:t> en la parte no estacional</a:t>
                      </a:r>
                    </a:p>
                  </a:txBody>
                  <a:tcPr/>
                </a:tc>
                <a:tc>
                  <a:txBody>
                    <a:bodyPr/>
                    <a:lstStyle/>
                    <a:p>
                      <a:r>
                        <a:rPr lang="es-ES" dirty="0"/>
                        <a:t>Captura el efecto de errores pasados</a:t>
                      </a:r>
                    </a:p>
                  </a:txBody>
                  <a:tcPr/>
                </a:tc>
                <a:extLst>
                  <a:ext uri="{0D108BD9-81ED-4DB2-BD59-A6C34878D82A}">
                    <a16:rowId xmlns:a16="http://schemas.microsoft.com/office/drawing/2014/main" val="1016969148"/>
                  </a:ext>
                </a:extLst>
              </a:tr>
              <a:tr h="370840">
                <a:tc>
                  <a:txBody>
                    <a:bodyPr/>
                    <a:lstStyle/>
                    <a:p>
                      <a:pPr algn="ctr"/>
                      <a:r>
                        <a:rPr lang="es-ES" dirty="0"/>
                        <a:t>P</a:t>
                      </a:r>
                    </a:p>
                  </a:txBody>
                  <a:tcPr/>
                </a:tc>
                <a:tc>
                  <a:txBody>
                    <a:bodyPr/>
                    <a:lstStyle/>
                    <a:p>
                      <a:r>
                        <a:rPr lang="es-ES" dirty="0"/>
                        <a:t>Número de términos </a:t>
                      </a:r>
                      <a:r>
                        <a:rPr lang="es-ES" b="1" dirty="0"/>
                        <a:t>AR</a:t>
                      </a:r>
                      <a:r>
                        <a:rPr lang="es-ES" dirty="0"/>
                        <a:t> en la parte estacional</a:t>
                      </a:r>
                    </a:p>
                  </a:txBody>
                  <a:tcPr/>
                </a:tc>
                <a:tc>
                  <a:txBody>
                    <a:bodyPr/>
                    <a:lstStyle/>
                    <a:p>
                      <a:r>
                        <a:rPr lang="es-ES" dirty="0"/>
                        <a:t>Captura la influencia de datos pasados con rezago estacional (ej. 12 meses antes)</a:t>
                      </a:r>
                    </a:p>
                  </a:txBody>
                  <a:tcPr/>
                </a:tc>
                <a:extLst>
                  <a:ext uri="{0D108BD9-81ED-4DB2-BD59-A6C34878D82A}">
                    <a16:rowId xmlns:a16="http://schemas.microsoft.com/office/drawing/2014/main" val="3103219478"/>
                  </a:ext>
                </a:extLst>
              </a:tr>
              <a:tr h="370840">
                <a:tc>
                  <a:txBody>
                    <a:bodyPr/>
                    <a:lstStyle/>
                    <a:p>
                      <a:pPr algn="ctr"/>
                      <a:r>
                        <a:rPr lang="es-ES" dirty="0"/>
                        <a:t>D</a:t>
                      </a:r>
                    </a:p>
                  </a:txBody>
                  <a:tcPr/>
                </a:tc>
                <a:tc>
                  <a:txBody>
                    <a:bodyPr/>
                    <a:lstStyle/>
                    <a:p>
                      <a:r>
                        <a:rPr lang="es-ES" dirty="0"/>
                        <a:t>Número de </a:t>
                      </a:r>
                      <a:r>
                        <a:rPr lang="es-ES" b="1" dirty="0"/>
                        <a:t>diferenciaciones</a:t>
                      </a:r>
                      <a:r>
                        <a:rPr lang="es-ES" dirty="0"/>
                        <a:t> estacionales</a:t>
                      </a:r>
                    </a:p>
                  </a:txBody>
                  <a:tcPr/>
                </a:tc>
                <a:tc>
                  <a:txBody>
                    <a:bodyPr/>
                    <a:lstStyle/>
                    <a:p>
                      <a:r>
                        <a:rPr lang="es-ES" dirty="0"/>
                        <a:t>Diferenciaciones adicionales para eliminar estacionalidad</a:t>
                      </a:r>
                    </a:p>
                  </a:txBody>
                  <a:tcPr/>
                </a:tc>
                <a:extLst>
                  <a:ext uri="{0D108BD9-81ED-4DB2-BD59-A6C34878D82A}">
                    <a16:rowId xmlns:a16="http://schemas.microsoft.com/office/drawing/2014/main" val="4011201449"/>
                  </a:ext>
                </a:extLst>
              </a:tr>
              <a:tr h="370840">
                <a:tc>
                  <a:txBody>
                    <a:bodyPr/>
                    <a:lstStyle/>
                    <a:p>
                      <a:pPr algn="ctr"/>
                      <a:r>
                        <a:rPr lang="es-ES" dirty="0"/>
                        <a:t>Q</a:t>
                      </a:r>
                    </a:p>
                  </a:txBody>
                  <a:tcPr/>
                </a:tc>
                <a:tc>
                  <a:txBody>
                    <a:bodyPr/>
                    <a:lstStyle/>
                    <a:p>
                      <a:r>
                        <a:rPr lang="es-ES" dirty="0"/>
                        <a:t>Número de términos </a:t>
                      </a:r>
                      <a:r>
                        <a:rPr lang="es-ES" b="1" dirty="0"/>
                        <a:t>MA</a:t>
                      </a:r>
                      <a:r>
                        <a:rPr lang="es-ES" dirty="0"/>
                        <a:t> en la parte estacional</a:t>
                      </a:r>
                    </a:p>
                  </a:txBody>
                  <a:tcPr/>
                </a:tc>
                <a:tc>
                  <a:txBody>
                    <a:bodyPr/>
                    <a:lstStyle/>
                    <a:p>
                      <a:r>
                        <a:rPr lang="es-ES" dirty="0"/>
                        <a:t>Captura la influencia de errores pasados con rezago estacional</a:t>
                      </a:r>
                    </a:p>
                  </a:txBody>
                  <a:tcPr/>
                </a:tc>
                <a:extLst>
                  <a:ext uri="{0D108BD9-81ED-4DB2-BD59-A6C34878D82A}">
                    <a16:rowId xmlns:a16="http://schemas.microsoft.com/office/drawing/2014/main" val="3804630968"/>
                  </a:ext>
                </a:extLst>
              </a:tr>
              <a:tr h="370840">
                <a:tc>
                  <a:txBody>
                    <a:bodyPr/>
                    <a:lstStyle/>
                    <a:p>
                      <a:pPr algn="ctr"/>
                      <a:r>
                        <a:rPr lang="es-ES" dirty="0"/>
                        <a:t>m</a:t>
                      </a:r>
                    </a:p>
                  </a:txBody>
                  <a:tcPr/>
                </a:tc>
                <a:tc>
                  <a:txBody>
                    <a:bodyPr/>
                    <a:lstStyle/>
                    <a:p>
                      <a:r>
                        <a:rPr lang="es-ES" dirty="0"/>
                        <a:t>Longitud del ciclo estacional (ej. 12 para datos mensuales)</a:t>
                      </a:r>
                    </a:p>
                  </a:txBody>
                  <a:tcPr/>
                </a:tc>
                <a:tc>
                  <a:txBody>
                    <a:bodyPr/>
                    <a:lstStyle/>
                    <a:p>
                      <a:r>
                        <a:rPr lang="es-ES" dirty="0"/>
                        <a:t>Representa la periodicidad estacional</a:t>
                      </a:r>
                    </a:p>
                  </a:txBody>
                  <a:tcPr/>
                </a:tc>
                <a:extLst>
                  <a:ext uri="{0D108BD9-81ED-4DB2-BD59-A6C34878D82A}">
                    <a16:rowId xmlns:a16="http://schemas.microsoft.com/office/drawing/2014/main" val="2830449848"/>
                  </a:ext>
                </a:extLst>
              </a:tr>
            </a:tbl>
          </a:graphicData>
        </a:graphic>
      </p:graphicFrame>
    </p:spTree>
    <p:extLst>
      <p:ext uri="{BB962C8B-B14F-4D97-AF65-F5344CB8AC3E}">
        <p14:creationId xmlns:p14="http://schemas.microsoft.com/office/powerpoint/2010/main" val="1239325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ga8b485b1ff_0_308"/>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dirty="0">
                <a:solidFill>
                  <a:srgbClr val="FF0000"/>
                </a:solidFill>
              </a:rPr>
              <a:t>SARIMAX</a:t>
            </a:r>
            <a:endParaRPr sz="3700" dirty="0"/>
          </a:p>
        </p:txBody>
      </p:sp>
      <p:graphicFrame>
        <p:nvGraphicFramePr>
          <p:cNvPr id="13" name="Tabla 29">
            <a:extLst>
              <a:ext uri="{FF2B5EF4-FFF2-40B4-BE49-F238E27FC236}">
                <a16:creationId xmlns:a16="http://schemas.microsoft.com/office/drawing/2014/main" id="{0348A4E3-C9D6-4623-AFE7-ECF828C68D74}"/>
              </a:ext>
            </a:extLst>
          </p:cNvPr>
          <p:cNvGraphicFramePr>
            <a:graphicFrameLocks noGrp="1"/>
          </p:cNvGraphicFramePr>
          <p:nvPr>
            <p:extLst>
              <p:ext uri="{D42A27DB-BD31-4B8C-83A1-F6EECF244321}">
                <p14:modId xmlns:p14="http://schemas.microsoft.com/office/powerpoint/2010/main" val="430261303"/>
              </p:ext>
            </p:extLst>
          </p:nvPr>
        </p:nvGraphicFramePr>
        <p:xfrm>
          <a:off x="785904" y="2220234"/>
          <a:ext cx="10742707" cy="4074160"/>
        </p:xfrm>
        <a:graphic>
          <a:graphicData uri="http://schemas.openxmlformats.org/drawingml/2006/table">
            <a:tbl>
              <a:tblPr firstRow="1" bandRow="1">
                <a:tableStyleId>{5C22544A-7EE6-4342-B048-85BDC9FD1C3A}</a:tableStyleId>
              </a:tblPr>
              <a:tblGrid>
                <a:gridCol w="1335846">
                  <a:extLst>
                    <a:ext uri="{9D8B030D-6E8A-4147-A177-3AD203B41FA5}">
                      <a16:colId xmlns:a16="http://schemas.microsoft.com/office/drawing/2014/main" val="264615329"/>
                    </a:ext>
                  </a:extLst>
                </a:gridCol>
                <a:gridCol w="4852791">
                  <a:extLst>
                    <a:ext uri="{9D8B030D-6E8A-4147-A177-3AD203B41FA5}">
                      <a16:colId xmlns:a16="http://schemas.microsoft.com/office/drawing/2014/main" val="1841270425"/>
                    </a:ext>
                  </a:extLst>
                </a:gridCol>
                <a:gridCol w="4554070">
                  <a:extLst>
                    <a:ext uri="{9D8B030D-6E8A-4147-A177-3AD203B41FA5}">
                      <a16:colId xmlns:a16="http://schemas.microsoft.com/office/drawing/2014/main" val="2191465929"/>
                    </a:ext>
                  </a:extLst>
                </a:gridCol>
              </a:tblGrid>
              <a:tr h="370840">
                <a:tc>
                  <a:txBody>
                    <a:bodyPr/>
                    <a:lstStyle/>
                    <a:p>
                      <a:pPr algn="ctr"/>
                      <a:r>
                        <a:rPr lang="es-ES" dirty="0"/>
                        <a:t>Parámetro</a:t>
                      </a:r>
                    </a:p>
                  </a:txBody>
                  <a:tcPr/>
                </a:tc>
                <a:tc>
                  <a:txBody>
                    <a:bodyPr/>
                    <a:lstStyle/>
                    <a:p>
                      <a:pPr algn="ctr"/>
                      <a:r>
                        <a:rPr lang="it-IT" dirty="0"/>
                        <a:t>SARIMAX (p, d, q) × (P, D, Q, m) + X</a:t>
                      </a:r>
                      <a:endParaRPr lang="es-ES" dirty="0"/>
                    </a:p>
                  </a:txBody>
                  <a:tcPr/>
                </a:tc>
                <a:tc>
                  <a:txBody>
                    <a:bodyPr/>
                    <a:lstStyle/>
                    <a:p>
                      <a:pPr algn="ctr"/>
                      <a:r>
                        <a:rPr lang="es-ES" dirty="0"/>
                        <a:t>Explicación</a:t>
                      </a:r>
                    </a:p>
                  </a:txBody>
                  <a:tcPr/>
                </a:tc>
                <a:extLst>
                  <a:ext uri="{0D108BD9-81ED-4DB2-BD59-A6C34878D82A}">
                    <a16:rowId xmlns:a16="http://schemas.microsoft.com/office/drawing/2014/main" val="244289198"/>
                  </a:ext>
                </a:extLst>
              </a:tr>
              <a:tr h="370840">
                <a:tc>
                  <a:txBody>
                    <a:bodyPr/>
                    <a:lstStyle/>
                    <a:p>
                      <a:pPr algn="ctr"/>
                      <a:r>
                        <a:rPr lang="es-ES" dirty="0"/>
                        <a:t>p</a:t>
                      </a:r>
                    </a:p>
                  </a:txBody>
                  <a:tcPr/>
                </a:tc>
                <a:tc>
                  <a:txBody>
                    <a:bodyPr/>
                    <a:lstStyle/>
                    <a:p>
                      <a:r>
                        <a:rPr lang="es-ES" dirty="0"/>
                        <a:t>Número de términos </a:t>
                      </a:r>
                      <a:r>
                        <a:rPr lang="es-ES" b="1" dirty="0"/>
                        <a:t>AR</a:t>
                      </a:r>
                      <a:r>
                        <a:rPr lang="es-ES" dirty="0"/>
                        <a:t> en la parte no estacional</a:t>
                      </a:r>
                    </a:p>
                  </a:txBody>
                  <a:tcPr/>
                </a:tc>
                <a:tc>
                  <a:txBody>
                    <a:bodyPr/>
                    <a:lstStyle/>
                    <a:p>
                      <a:r>
                        <a:rPr lang="es-ES" dirty="0"/>
                        <a:t>Cuántos valores pasados influyen en el presente</a:t>
                      </a:r>
                    </a:p>
                  </a:txBody>
                  <a:tcPr/>
                </a:tc>
                <a:extLst>
                  <a:ext uri="{0D108BD9-81ED-4DB2-BD59-A6C34878D82A}">
                    <a16:rowId xmlns:a16="http://schemas.microsoft.com/office/drawing/2014/main" val="334146942"/>
                  </a:ext>
                </a:extLst>
              </a:tr>
              <a:tr h="370840">
                <a:tc>
                  <a:txBody>
                    <a:bodyPr/>
                    <a:lstStyle/>
                    <a:p>
                      <a:pPr algn="ctr"/>
                      <a:r>
                        <a:rPr lang="es-ES" dirty="0"/>
                        <a:t>d</a:t>
                      </a:r>
                    </a:p>
                  </a:txBody>
                  <a:tcPr/>
                </a:tc>
                <a:tc>
                  <a:txBody>
                    <a:bodyPr/>
                    <a:lstStyle/>
                    <a:p>
                      <a:r>
                        <a:rPr lang="es-ES" dirty="0"/>
                        <a:t>Número de </a:t>
                      </a:r>
                      <a:r>
                        <a:rPr lang="es-ES" b="1" dirty="0"/>
                        <a:t>diferenciaciones</a:t>
                      </a:r>
                      <a:r>
                        <a:rPr lang="es-ES" dirty="0"/>
                        <a:t> para estacionariedad</a:t>
                      </a:r>
                    </a:p>
                  </a:txBody>
                  <a:tcPr/>
                </a:tc>
                <a:tc>
                  <a:txBody>
                    <a:bodyPr/>
                    <a:lstStyle/>
                    <a:p>
                      <a:r>
                        <a:rPr lang="es-ES" dirty="0"/>
                        <a:t>Veces que restamos datos consecutivos para hacer la serie estacionaria</a:t>
                      </a:r>
                    </a:p>
                  </a:txBody>
                  <a:tcPr/>
                </a:tc>
                <a:extLst>
                  <a:ext uri="{0D108BD9-81ED-4DB2-BD59-A6C34878D82A}">
                    <a16:rowId xmlns:a16="http://schemas.microsoft.com/office/drawing/2014/main" val="1086724404"/>
                  </a:ext>
                </a:extLst>
              </a:tr>
              <a:tr h="370840">
                <a:tc>
                  <a:txBody>
                    <a:bodyPr/>
                    <a:lstStyle/>
                    <a:p>
                      <a:pPr algn="ctr"/>
                      <a:r>
                        <a:rPr lang="es-ES" dirty="0"/>
                        <a:t>q</a:t>
                      </a:r>
                    </a:p>
                  </a:txBody>
                  <a:tcPr/>
                </a:tc>
                <a:tc>
                  <a:txBody>
                    <a:bodyPr/>
                    <a:lstStyle/>
                    <a:p>
                      <a:r>
                        <a:rPr lang="es-ES" dirty="0"/>
                        <a:t>Número de términos </a:t>
                      </a:r>
                      <a:r>
                        <a:rPr lang="es-ES" b="1" dirty="0"/>
                        <a:t>MA</a:t>
                      </a:r>
                      <a:r>
                        <a:rPr lang="es-ES" dirty="0"/>
                        <a:t> en la parte no estacional</a:t>
                      </a:r>
                    </a:p>
                  </a:txBody>
                  <a:tcPr/>
                </a:tc>
                <a:tc>
                  <a:txBody>
                    <a:bodyPr/>
                    <a:lstStyle/>
                    <a:p>
                      <a:r>
                        <a:rPr lang="es-ES" dirty="0"/>
                        <a:t>Captura el efecto de errores pasados</a:t>
                      </a:r>
                    </a:p>
                  </a:txBody>
                  <a:tcPr/>
                </a:tc>
                <a:extLst>
                  <a:ext uri="{0D108BD9-81ED-4DB2-BD59-A6C34878D82A}">
                    <a16:rowId xmlns:a16="http://schemas.microsoft.com/office/drawing/2014/main" val="1016969148"/>
                  </a:ext>
                </a:extLst>
              </a:tr>
              <a:tr h="370840">
                <a:tc>
                  <a:txBody>
                    <a:bodyPr/>
                    <a:lstStyle/>
                    <a:p>
                      <a:pPr algn="ctr"/>
                      <a:r>
                        <a:rPr lang="es-ES" dirty="0"/>
                        <a:t>P</a:t>
                      </a:r>
                    </a:p>
                  </a:txBody>
                  <a:tcPr/>
                </a:tc>
                <a:tc>
                  <a:txBody>
                    <a:bodyPr/>
                    <a:lstStyle/>
                    <a:p>
                      <a:r>
                        <a:rPr lang="es-ES" dirty="0"/>
                        <a:t>Número de términos </a:t>
                      </a:r>
                      <a:r>
                        <a:rPr lang="es-ES" b="1" dirty="0"/>
                        <a:t>AR</a:t>
                      </a:r>
                      <a:r>
                        <a:rPr lang="es-ES" dirty="0"/>
                        <a:t> en la parte estacional</a:t>
                      </a:r>
                    </a:p>
                  </a:txBody>
                  <a:tcPr/>
                </a:tc>
                <a:tc>
                  <a:txBody>
                    <a:bodyPr/>
                    <a:lstStyle/>
                    <a:p>
                      <a:r>
                        <a:rPr lang="es-ES" dirty="0"/>
                        <a:t>Captura la influencia de datos pasados con rezago estacional (ej. 12 meses antes)</a:t>
                      </a:r>
                    </a:p>
                  </a:txBody>
                  <a:tcPr/>
                </a:tc>
                <a:extLst>
                  <a:ext uri="{0D108BD9-81ED-4DB2-BD59-A6C34878D82A}">
                    <a16:rowId xmlns:a16="http://schemas.microsoft.com/office/drawing/2014/main" val="3103219478"/>
                  </a:ext>
                </a:extLst>
              </a:tr>
              <a:tr h="370840">
                <a:tc>
                  <a:txBody>
                    <a:bodyPr/>
                    <a:lstStyle/>
                    <a:p>
                      <a:pPr algn="ctr"/>
                      <a:r>
                        <a:rPr lang="es-ES" dirty="0"/>
                        <a:t>D</a:t>
                      </a:r>
                    </a:p>
                  </a:txBody>
                  <a:tcPr/>
                </a:tc>
                <a:tc>
                  <a:txBody>
                    <a:bodyPr/>
                    <a:lstStyle/>
                    <a:p>
                      <a:r>
                        <a:rPr lang="es-ES" dirty="0"/>
                        <a:t>Número de </a:t>
                      </a:r>
                      <a:r>
                        <a:rPr lang="es-ES" b="1" dirty="0"/>
                        <a:t>diferenciaciones</a:t>
                      </a:r>
                      <a:r>
                        <a:rPr lang="es-ES" dirty="0"/>
                        <a:t> estacionales</a:t>
                      </a:r>
                    </a:p>
                  </a:txBody>
                  <a:tcPr/>
                </a:tc>
                <a:tc>
                  <a:txBody>
                    <a:bodyPr/>
                    <a:lstStyle/>
                    <a:p>
                      <a:r>
                        <a:rPr lang="es-ES" dirty="0"/>
                        <a:t>Diferenciaciones adicionales para eliminar estacionalidad</a:t>
                      </a:r>
                    </a:p>
                  </a:txBody>
                  <a:tcPr/>
                </a:tc>
                <a:extLst>
                  <a:ext uri="{0D108BD9-81ED-4DB2-BD59-A6C34878D82A}">
                    <a16:rowId xmlns:a16="http://schemas.microsoft.com/office/drawing/2014/main" val="4011201449"/>
                  </a:ext>
                </a:extLst>
              </a:tr>
              <a:tr h="370840">
                <a:tc>
                  <a:txBody>
                    <a:bodyPr/>
                    <a:lstStyle/>
                    <a:p>
                      <a:pPr algn="ctr"/>
                      <a:r>
                        <a:rPr lang="es-ES" dirty="0"/>
                        <a:t>Q</a:t>
                      </a:r>
                    </a:p>
                  </a:txBody>
                  <a:tcPr/>
                </a:tc>
                <a:tc>
                  <a:txBody>
                    <a:bodyPr/>
                    <a:lstStyle/>
                    <a:p>
                      <a:r>
                        <a:rPr lang="es-ES" dirty="0"/>
                        <a:t>Número de términos </a:t>
                      </a:r>
                      <a:r>
                        <a:rPr lang="es-ES" b="1" dirty="0"/>
                        <a:t>MA</a:t>
                      </a:r>
                      <a:r>
                        <a:rPr lang="es-ES" dirty="0"/>
                        <a:t> en la parte estacional</a:t>
                      </a:r>
                    </a:p>
                  </a:txBody>
                  <a:tcPr/>
                </a:tc>
                <a:tc>
                  <a:txBody>
                    <a:bodyPr/>
                    <a:lstStyle/>
                    <a:p>
                      <a:r>
                        <a:rPr lang="es-ES" dirty="0"/>
                        <a:t>Captura la influencia de errores pasados con rezago estacional</a:t>
                      </a:r>
                    </a:p>
                  </a:txBody>
                  <a:tcPr/>
                </a:tc>
                <a:extLst>
                  <a:ext uri="{0D108BD9-81ED-4DB2-BD59-A6C34878D82A}">
                    <a16:rowId xmlns:a16="http://schemas.microsoft.com/office/drawing/2014/main" val="3804630968"/>
                  </a:ext>
                </a:extLst>
              </a:tr>
              <a:tr h="370840">
                <a:tc>
                  <a:txBody>
                    <a:bodyPr/>
                    <a:lstStyle/>
                    <a:p>
                      <a:pPr algn="ctr"/>
                      <a:r>
                        <a:rPr lang="es-ES" dirty="0"/>
                        <a:t>m</a:t>
                      </a:r>
                    </a:p>
                  </a:txBody>
                  <a:tcPr/>
                </a:tc>
                <a:tc>
                  <a:txBody>
                    <a:bodyPr/>
                    <a:lstStyle/>
                    <a:p>
                      <a:r>
                        <a:rPr lang="es-ES" dirty="0"/>
                        <a:t>Longitud del ciclo estacional (ej. 12 para datos mensuales)</a:t>
                      </a:r>
                    </a:p>
                  </a:txBody>
                  <a:tcPr/>
                </a:tc>
                <a:tc>
                  <a:txBody>
                    <a:bodyPr/>
                    <a:lstStyle/>
                    <a:p>
                      <a:r>
                        <a:rPr lang="es-ES" dirty="0"/>
                        <a:t>Representa la periodicidad estacional</a:t>
                      </a:r>
                    </a:p>
                  </a:txBody>
                  <a:tcPr/>
                </a:tc>
                <a:extLst>
                  <a:ext uri="{0D108BD9-81ED-4DB2-BD59-A6C34878D82A}">
                    <a16:rowId xmlns:a16="http://schemas.microsoft.com/office/drawing/2014/main" val="2830449848"/>
                  </a:ext>
                </a:extLst>
              </a:tr>
              <a:tr h="370840">
                <a:tc>
                  <a:txBody>
                    <a:bodyPr/>
                    <a:lstStyle/>
                    <a:p>
                      <a:pPr algn="ctr"/>
                      <a:r>
                        <a:rPr lang="es-ES" dirty="0"/>
                        <a:t>X</a:t>
                      </a:r>
                    </a:p>
                  </a:txBody>
                  <a:tcPr anchor="ctr"/>
                </a:tc>
                <a:tc>
                  <a:txBody>
                    <a:bodyPr/>
                    <a:lstStyle/>
                    <a:p>
                      <a:r>
                        <a:rPr lang="es-ES" dirty="0"/>
                        <a:t>Variables exógenas</a:t>
                      </a:r>
                    </a:p>
                  </a:txBody>
                  <a:tcPr anchor="ctr"/>
                </a:tc>
                <a:tc>
                  <a:txBody>
                    <a:bodyPr/>
                    <a:lstStyle/>
                    <a:p>
                      <a:r>
                        <a:rPr lang="es-ES" dirty="0"/>
                        <a:t>Factores externos que pueden influir en la serie (ej. temperatura en el consumo eléctrico)</a:t>
                      </a:r>
                    </a:p>
                  </a:txBody>
                  <a:tcPr/>
                </a:tc>
                <a:extLst>
                  <a:ext uri="{0D108BD9-81ED-4DB2-BD59-A6C34878D82A}">
                    <a16:rowId xmlns:a16="http://schemas.microsoft.com/office/drawing/2014/main" val="2256837875"/>
                  </a:ext>
                </a:extLst>
              </a:tr>
            </a:tbl>
          </a:graphicData>
        </a:graphic>
      </p:graphicFrame>
      <p:sp>
        <p:nvSpPr>
          <p:cNvPr id="14" name="CuadroTexto 13">
            <a:extLst>
              <a:ext uri="{FF2B5EF4-FFF2-40B4-BE49-F238E27FC236}">
                <a16:creationId xmlns:a16="http://schemas.microsoft.com/office/drawing/2014/main" id="{9439D1A9-A1EE-4D67-8318-46987ECFD0EB}"/>
              </a:ext>
            </a:extLst>
          </p:cNvPr>
          <p:cNvSpPr txBox="1"/>
          <p:nvPr/>
        </p:nvSpPr>
        <p:spPr>
          <a:xfrm>
            <a:off x="660174" y="1175934"/>
            <a:ext cx="10370775" cy="830997"/>
          </a:xfrm>
          <a:prstGeom prst="rect">
            <a:avLst/>
          </a:prstGeom>
          <a:noFill/>
        </p:spPr>
        <p:txBody>
          <a:bodyPr wrap="square">
            <a:spAutoFit/>
          </a:bodyPr>
          <a:lstStyle/>
          <a:p>
            <a:r>
              <a:rPr lang="es-ES" dirty="0">
                <a:solidFill>
                  <a:schemeClr val="bg1"/>
                </a:solidFill>
              </a:rPr>
              <a:t>SARIMAX es una extensión de ARIMA que considera patrones estacionales en los datos y variables exógenas. Su notación es: </a:t>
            </a:r>
          </a:p>
          <a:p>
            <a:endParaRPr lang="es-ES" dirty="0">
              <a:solidFill>
                <a:schemeClr val="bg1"/>
              </a:solidFill>
            </a:endParaRPr>
          </a:p>
          <a:p>
            <a:pPr algn="ctr"/>
            <a:r>
              <a:rPr lang="es-ES" sz="2000" dirty="0">
                <a:solidFill>
                  <a:schemeClr val="bg1"/>
                </a:solidFill>
              </a:rPr>
              <a:t>𝑆𝐴𝑅𝐼𝑀𝐴X(𝑝,𝑑,𝑞)×(𝑃,𝐷,𝑄,𝑚) + X</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a:extLst>
              <a:ext uri="{FF2B5EF4-FFF2-40B4-BE49-F238E27FC236}">
                <a16:creationId xmlns:a16="http://schemas.microsoft.com/office/drawing/2014/main" id="{C6D9A36B-0CA8-4701-B6FF-C27A8E554ADD}"/>
              </a:ext>
            </a:extLst>
          </p:cNvPr>
          <p:cNvGraphicFramePr>
            <a:graphicFrameLocks noGrp="1"/>
          </p:cNvGraphicFramePr>
          <p:nvPr>
            <p:extLst>
              <p:ext uri="{D42A27DB-BD31-4B8C-83A1-F6EECF244321}">
                <p14:modId xmlns:p14="http://schemas.microsoft.com/office/powerpoint/2010/main" val="1169316873"/>
              </p:ext>
            </p:extLst>
          </p:nvPr>
        </p:nvGraphicFramePr>
        <p:xfrm>
          <a:off x="582706" y="1595719"/>
          <a:ext cx="11080375" cy="4637441"/>
        </p:xfrm>
        <a:graphic>
          <a:graphicData uri="http://schemas.openxmlformats.org/drawingml/2006/table">
            <a:tbl>
              <a:tblPr>
                <a:tableStyleId>{5C22544A-7EE6-4342-B048-85BDC9FD1C3A}</a:tableStyleId>
              </a:tblPr>
              <a:tblGrid>
                <a:gridCol w="1980550">
                  <a:extLst>
                    <a:ext uri="{9D8B030D-6E8A-4147-A177-3AD203B41FA5}">
                      <a16:colId xmlns:a16="http://schemas.microsoft.com/office/drawing/2014/main" val="2113503119"/>
                    </a:ext>
                  </a:extLst>
                </a:gridCol>
                <a:gridCol w="1802556">
                  <a:extLst>
                    <a:ext uri="{9D8B030D-6E8A-4147-A177-3AD203B41FA5}">
                      <a16:colId xmlns:a16="http://schemas.microsoft.com/office/drawing/2014/main" val="4040965991"/>
                    </a:ext>
                  </a:extLst>
                </a:gridCol>
                <a:gridCol w="1541929">
                  <a:extLst>
                    <a:ext uri="{9D8B030D-6E8A-4147-A177-3AD203B41FA5}">
                      <a16:colId xmlns:a16="http://schemas.microsoft.com/office/drawing/2014/main" val="2398654590"/>
                    </a:ext>
                  </a:extLst>
                </a:gridCol>
                <a:gridCol w="1757083">
                  <a:extLst>
                    <a:ext uri="{9D8B030D-6E8A-4147-A177-3AD203B41FA5}">
                      <a16:colId xmlns:a16="http://schemas.microsoft.com/office/drawing/2014/main" val="3715624383"/>
                    </a:ext>
                  </a:extLst>
                </a:gridCol>
                <a:gridCol w="1730188">
                  <a:extLst>
                    <a:ext uri="{9D8B030D-6E8A-4147-A177-3AD203B41FA5}">
                      <a16:colId xmlns:a16="http://schemas.microsoft.com/office/drawing/2014/main" val="3064464208"/>
                    </a:ext>
                  </a:extLst>
                </a:gridCol>
                <a:gridCol w="2268069">
                  <a:extLst>
                    <a:ext uri="{9D8B030D-6E8A-4147-A177-3AD203B41FA5}">
                      <a16:colId xmlns:a16="http://schemas.microsoft.com/office/drawing/2014/main" val="1595002607"/>
                    </a:ext>
                  </a:extLst>
                </a:gridCol>
              </a:tblGrid>
              <a:tr h="292332">
                <a:tc>
                  <a:txBody>
                    <a:bodyPr/>
                    <a:lstStyle/>
                    <a:p>
                      <a:pPr marR="0" algn="ctr" rtl="0" fontAlgn="ctr">
                        <a:lnSpc>
                          <a:spcPct val="100000"/>
                        </a:lnSpc>
                        <a:spcBef>
                          <a:spcPts val="0"/>
                        </a:spcBef>
                        <a:spcAft>
                          <a:spcPts val="0"/>
                        </a:spcAft>
                        <a:buClr>
                          <a:srgbClr val="000000"/>
                        </a:buClr>
                        <a:buFont typeface="Arial"/>
                      </a:pPr>
                      <a:r>
                        <a:rPr lang="es-ES" sz="1400" b="1" i="0" u="none" strike="noStrike" cap="none" dirty="0">
                          <a:solidFill>
                            <a:schemeClr val="lt1"/>
                          </a:solidFill>
                          <a:latin typeface="+mn-lt"/>
                          <a:ea typeface="+mn-ea"/>
                          <a:cs typeface="+mn-cs"/>
                          <a:sym typeface="Arial"/>
                        </a:rPr>
                        <a:t>Modelo</a:t>
                      </a:r>
                    </a:p>
                  </a:txBody>
                  <a:tcPr marL="7620" marR="7620" marT="7620" marB="0" anchor="ctr">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s-ES" sz="1400" b="1" i="0" u="none" strike="noStrike" cap="none" dirty="0">
                          <a:solidFill>
                            <a:schemeClr val="lt1"/>
                          </a:solidFill>
                          <a:latin typeface="+mn-lt"/>
                          <a:ea typeface="+mn-ea"/>
                          <a:cs typeface="+mn-cs"/>
                          <a:sym typeface="Arial"/>
                        </a:rPr>
                        <a:t>AR</a:t>
                      </a:r>
                    </a:p>
                  </a:txBody>
                  <a:tcPr marL="7620" marR="7620" marT="7620" marB="0" anchor="ctr">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s-ES" sz="1400" b="1" i="0" u="none" strike="noStrike" cap="none" dirty="0">
                          <a:solidFill>
                            <a:schemeClr val="lt1"/>
                          </a:solidFill>
                          <a:latin typeface="+mn-lt"/>
                          <a:ea typeface="+mn-ea"/>
                          <a:cs typeface="+mn-cs"/>
                          <a:sym typeface="Arial"/>
                        </a:rPr>
                        <a:t>MA</a:t>
                      </a:r>
                    </a:p>
                  </a:txBody>
                  <a:tcPr marL="7620" marR="7620" marT="7620" marB="0" anchor="ctr">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s-ES" sz="1400" b="1" i="0" u="none" strike="noStrike" cap="none" dirty="0">
                          <a:solidFill>
                            <a:schemeClr val="lt1"/>
                          </a:solidFill>
                          <a:latin typeface="+mn-lt"/>
                          <a:ea typeface="+mn-ea"/>
                          <a:cs typeface="+mn-cs"/>
                          <a:sym typeface="Arial"/>
                        </a:rPr>
                        <a:t>ARIMA</a:t>
                      </a:r>
                    </a:p>
                  </a:txBody>
                  <a:tcPr marL="7620" marR="7620" marT="7620" marB="0" anchor="ctr">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s-ES" sz="1400" b="1" i="0" u="none" strike="noStrike" cap="none" dirty="0">
                          <a:solidFill>
                            <a:schemeClr val="lt1"/>
                          </a:solidFill>
                          <a:latin typeface="+mn-lt"/>
                          <a:ea typeface="+mn-ea"/>
                          <a:cs typeface="+mn-cs"/>
                          <a:sym typeface="Arial"/>
                        </a:rPr>
                        <a:t>SARIMA</a:t>
                      </a:r>
                    </a:p>
                  </a:txBody>
                  <a:tcPr marL="7620" marR="7620" marT="7620" marB="0" anchor="ctr">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s-ES" sz="1400" b="1" i="0" u="none" strike="noStrike" cap="none" dirty="0">
                          <a:solidFill>
                            <a:schemeClr val="lt1"/>
                          </a:solidFill>
                          <a:latin typeface="+mn-lt"/>
                          <a:ea typeface="+mn-ea"/>
                          <a:cs typeface="+mn-cs"/>
                          <a:sym typeface="Arial"/>
                        </a:rPr>
                        <a:t>SARIMAX</a:t>
                      </a:r>
                    </a:p>
                  </a:txBody>
                  <a:tcPr marL="7620" marR="7620" marT="7620" marB="0" anchor="ctr">
                    <a:solidFill>
                      <a:srgbClr val="FF0000"/>
                    </a:solidFill>
                  </a:tcPr>
                </a:tc>
                <a:extLst>
                  <a:ext uri="{0D108BD9-81ED-4DB2-BD59-A6C34878D82A}">
                    <a16:rowId xmlns:a16="http://schemas.microsoft.com/office/drawing/2014/main" val="903824613"/>
                  </a:ext>
                </a:extLst>
              </a:tr>
              <a:tr h="584663">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Captura tendencias</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Sí</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No</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 Sí (diferenciación)</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 Sí (diferenciación)</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 Sí (diferenciación)</a:t>
                      </a:r>
                    </a:p>
                  </a:txBody>
                  <a:tcPr marL="7620" marR="7620" marT="7620" marB="0" anchor="ctr"/>
                </a:tc>
                <a:extLst>
                  <a:ext uri="{0D108BD9-81ED-4DB2-BD59-A6C34878D82A}">
                    <a16:rowId xmlns:a16="http://schemas.microsoft.com/office/drawing/2014/main" val="519766854"/>
                  </a:ext>
                </a:extLst>
              </a:tr>
              <a:tr h="584663">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Captura ciclos cortos</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Sí</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Sí</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Sí</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Sí</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 Sí</a:t>
                      </a:r>
                    </a:p>
                  </a:txBody>
                  <a:tcPr marL="7620" marR="7620" marT="7620" marB="0" anchor="ctr"/>
                </a:tc>
                <a:extLst>
                  <a:ext uri="{0D108BD9-81ED-4DB2-BD59-A6C34878D82A}">
                    <a16:rowId xmlns:a16="http://schemas.microsoft.com/office/drawing/2014/main" val="792677089"/>
                  </a:ext>
                </a:extLst>
              </a:tr>
              <a:tr h="584663">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Captura estacionalidad</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 No</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No</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No</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Sí</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 Sí</a:t>
                      </a:r>
                    </a:p>
                  </a:txBody>
                  <a:tcPr marL="7620" marR="7620" marT="7620" marB="0" anchor="ctr"/>
                </a:tc>
                <a:extLst>
                  <a:ext uri="{0D108BD9-81ED-4DB2-BD59-A6C34878D82A}">
                    <a16:rowId xmlns:a16="http://schemas.microsoft.com/office/drawing/2014/main" val="2922930867"/>
                  </a:ext>
                </a:extLst>
              </a:tr>
              <a:tr h="574583">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Captura efectos externos (exógenos)</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 No</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 No</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No</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No</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Sí</a:t>
                      </a:r>
                    </a:p>
                  </a:txBody>
                  <a:tcPr marL="7620" marR="7620" marT="7620" marB="0" anchor="ctr"/>
                </a:tc>
                <a:extLst>
                  <a:ext uri="{0D108BD9-81ED-4DB2-BD59-A6C34878D82A}">
                    <a16:rowId xmlns:a16="http://schemas.microsoft.com/office/drawing/2014/main" val="1222124998"/>
                  </a:ext>
                </a:extLst>
              </a:tr>
              <a:tr h="1159703">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Parámetros clave</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p (autorregresivo)</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q (media móvil)</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(p, d, q)</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fr-FR" sz="1400" b="0" i="0" u="none" strike="noStrike" cap="none" dirty="0">
                          <a:solidFill>
                            <a:sysClr val="windowText" lastClr="000000"/>
                          </a:solidFill>
                          <a:latin typeface="+mn-lt"/>
                          <a:ea typeface="+mn-ea"/>
                          <a:cs typeface="+mn-cs"/>
                          <a:sym typeface="Arial"/>
                        </a:rPr>
                        <a:t>(p, d, q) </a:t>
                      </a:r>
                    </a:p>
                    <a:p>
                      <a:pPr marR="0" algn="ctr" rtl="0" fontAlgn="ctr">
                        <a:lnSpc>
                          <a:spcPct val="100000"/>
                        </a:lnSpc>
                        <a:spcBef>
                          <a:spcPts val="0"/>
                        </a:spcBef>
                        <a:spcAft>
                          <a:spcPts val="0"/>
                        </a:spcAft>
                        <a:buClr>
                          <a:srgbClr val="000000"/>
                        </a:buClr>
                        <a:buFont typeface="Arial"/>
                      </a:pPr>
                      <a:r>
                        <a:rPr lang="fr-FR" sz="1400" b="0" i="0" u="none" strike="noStrike" cap="none" dirty="0">
                          <a:solidFill>
                            <a:sysClr val="windowText" lastClr="000000"/>
                          </a:solidFill>
                          <a:latin typeface="+mn-lt"/>
                          <a:ea typeface="+mn-ea"/>
                          <a:cs typeface="+mn-cs"/>
                          <a:sym typeface="Arial"/>
                        </a:rPr>
                        <a:t>× </a:t>
                      </a:r>
                    </a:p>
                    <a:p>
                      <a:pPr marR="0" algn="ctr" rtl="0" fontAlgn="ctr">
                        <a:lnSpc>
                          <a:spcPct val="100000"/>
                        </a:lnSpc>
                        <a:spcBef>
                          <a:spcPts val="0"/>
                        </a:spcBef>
                        <a:spcAft>
                          <a:spcPts val="0"/>
                        </a:spcAft>
                        <a:buClr>
                          <a:srgbClr val="000000"/>
                        </a:buClr>
                        <a:buFont typeface="Arial"/>
                      </a:pPr>
                      <a:r>
                        <a:rPr lang="fr-FR" sz="1400" b="0" i="0" u="none" strike="noStrike" cap="none" dirty="0">
                          <a:solidFill>
                            <a:sysClr val="windowText" lastClr="000000"/>
                          </a:solidFill>
                          <a:latin typeface="+mn-lt"/>
                          <a:ea typeface="+mn-ea"/>
                          <a:cs typeface="+mn-cs"/>
                          <a:sym typeface="Arial"/>
                        </a:rPr>
                        <a:t>(P, D, Q, m)</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(p, d, q) </a:t>
                      </a:r>
                    </a:p>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a:t>
                      </a:r>
                    </a:p>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(P, D, Q, m) </a:t>
                      </a:r>
                    </a:p>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 </a:t>
                      </a:r>
                    </a:p>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X (variables exógenas)</a:t>
                      </a:r>
                    </a:p>
                  </a:txBody>
                  <a:tcPr marL="7620" marR="7620" marT="7620" marB="0" anchor="ctr"/>
                </a:tc>
                <a:extLst>
                  <a:ext uri="{0D108BD9-81ED-4DB2-BD59-A6C34878D82A}">
                    <a16:rowId xmlns:a16="http://schemas.microsoft.com/office/drawing/2014/main" val="3635825914"/>
                  </a:ext>
                </a:extLst>
              </a:tr>
              <a:tr h="856834">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Ejemplo de uso</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Predecir inflación con base en datos pasados</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Suavizar fluctuaciones aleatorias</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a:solidFill>
                            <a:sysClr val="windowText" lastClr="000000"/>
                          </a:solidFill>
                          <a:latin typeface="+mn-lt"/>
                          <a:ea typeface="+mn-ea"/>
                          <a:cs typeface="+mn-cs"/>
                          <a:sym typeface="Arial"/>
                        </a:rPr>
                        <a:t>Modelar demanda de productos</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Predecir ventas estacionales</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s-ES" sz="1400" b="0" i="0" u="none" strike="noStrike" cap="none" dirty="0">
                          <a:solidFill>
                            <a:sysClr val="windowText" lastClr="000000"/>
                          </a:solidFill>
                          <a:latin typeface="+mn-lt"/>
                          <a:ea typeface="+mn-ea"/>
                          <a:cs typeface="+mn-cs"/>
                          <a:sym typeface="Arial"/>
                        </a:rPr>
                        <a:t>Modelar consumo eléctrico con temperatura</a:t>
                      </a:r>
                    </a:p>
                  </a:txBody>
                  <a:tcPr marL="7620" marR="7620" marT="7620" marB="0" anchor="ctr"/>
                </a:tc>
                <a:extLst>
                  <a:ext uri="{0D108BD9-81ED-4DB2-BD59-A6C34878D82A}">
                    <a16:rowId xmlns:a16="http://schemas.microsoft.com/office/drawing/2014/main" val="3395769047"/>
                  </a:ext>
                </a:extLst>
              </a:tr>
            </a:tbl>
          </a:graphicData>
        </a:graphic>
      </p:graphicFrame>
      <p:sp>
        <p:nvSpPr>
          <p:cNvPr id="10" name="Google Shape;330;ga8b485b1ff_0_308">
            <a:extLst>
              <a:ext uri="{FF2B5EF4-FFF2-40B4-BE49-F238E27FC236}">
                <a16:creationId xmlns:a16="http://schemas.microsoft.com/office/drawing/2014/main" id="{CD6E4325-5057-418A-B657-00EAE0E6A79F}"/>
              </a:ext>
            </a:extLst>
          </p:cNvPr>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dirty="0">
                <a:solidFill>
                  <a:srgbClr val="FF0000"/>
                </a:solidFill>
              </a:rPr>
              <a:t>RESUMEN</a:t>
            </a:r>
            <a:endParaRPr sz="3700" dirty="0"/>
          </a:p>
        </p:txBody>
      </p:sp>
    </p:spTree>
    <p:extLst>
      <p:ext uri="{BB962C8B-B14F-4D97-AF65-F5344CB8AC3E}">
        <p14:creationId xmlns:p14="http://schemas.microsoft.com/office/powerpoint/2010/main" val="2804369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a8b485b1ff_0_177"/>
          <p:cNvSpPr txBox="1">
            <a:spLocks noGrp="1"/>
          </p:cNvSpPr>
          <p:nvPr>
            <p:ph type="title"/>
          </p:nvPr>
        </p:nvSpPr>
        <p:spPr>
          <a:xfrm>
            <a:off x="789500" y="1875050"/>
            <a:ext cx="10515600" cy="254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n-GB" dirty="0" err="1">
                <a:solidFill>
                  <a:srgbClr val="FF0000"/>
                </a:solidFill>
              </a:rPr>
              <a:t>Librerías</a:t>
            </a:r>
            <a:endParaRPr dirty="0">
              <a:solidFill>
                <a:srgbClr val="FFFFFF"/>
              </a:solidFill>
            </a:endParaRPr>
          </a:p>
        </p:txBody>
      </p:sp>
    </p:spTree>
    <p:extLst>
      <p:ext uri="{BB962C8B-B14F-4D97-AF65-F5344CB8AC3E}">
        <p14:creationId xmlns:p14="http://schemas.microsoft.com/office/powerpoint/2010/main" val="472940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5FC54AB6-6710-4F62-AA9B-F4735CFD90C6}"/>
              </a:ext>
            </a:extLst>
          </p:cNvPr>
          <p:cNvGraphicFramePr/>
          <p:nvPr>
            <p:extLst>
              <p:ext uri="{D42A27DB-BD31-4B8C-83A1-F6EECF244321}">
                <p14:modId xmlns:p14="http://schemas.microsoft.com/office/powerpoint/2010/main" val="392936651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6231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a8b485b1ff_0_62"/>
          <p:cNvSpPr txBox="1">
            <a:spLocks noGrp="1"/>
          </p:cNvSpPr>
          <p:nvPr>
            <p:ph type="title"/>
          </p:nvPr>
        </p:nvSpPr>
        <p:spPr>
          <a:xfrm>
            <a:off x="838200" y="367164"/>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Clasificación</a:t>
            </a:r>
            <a:r>
              <a:rPr lang="en-GB" dirty="0">
                <a:solidFill>
                  <a:srgbClr val="FF0000"/>
                </a:solidFill>
              </a:rPr>
              <a:t> Series </a:t>
            </a:r>
            <a:r>
              <a:rPr lang="en-GB" dirty="0" err="1">
                <a:solidFill>
                  <a:srgbClr val="FF0000"/>
                </a:solidFill>
              </a:rPr>
              <a:t>Temporales</a:t>
            </a:r>
            <a:endParaRPr dirty="0"/>
          </a:p>
        </p:txBody>
      </p:sp>
      <p:sp>
        <p:nvSpPr>
          <p:cNvPr id="118" name="Google Shape;118;ga8b485b1ff_0_62"/>
          <p:cNvSpPr txBox="1"/>
          <p:nvPr/>
        </p:nvSpPr>
        <p:spPr>
          <a:xfrm>
            <a:off x="1524490" y="1578419"/>
            <a:ext cx="3438300" cy="51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2400" dirty="0" err="1">
                <a:solidFill>
                  <a:schemeClr val="lt1"/>
                </a:solidFill>
                <a:latin typeface="Calibri"/>
                <a:ea typeface="Calibri"/>
                <a:cs typeface="Calibri"/>
                <a:sym typeface="Calibri"/>
              </a:rPr>
              <a:t>Cantidad</a:t>
            </a:r>
            <a:r>
              <a:rPr lang="en-GB" sz="2400" dirty="0">
                <a:solidFill>
                  <a:schemeClr val="lt1"/>
                </a:solidFill>
                <a:latin typeface="Calibri"/>
                <a:ea typeface="Calibri"/>
                <a:cs typeface="Calibri"/>
                <a:sym typeface="Calibri"/>
              </a:rPr>
              <a:t> de variables</a:t>
            </a:r>
            <a:endParaRPr sz="24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20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20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90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900" b="0" i="0" u="none" strike="noStrike" cap="none" dirty="0">
              <a:solidFill>
                <a:schemeClr val="lt1"/>
              </a:solidFill>
              <a:latin typeface="Calibri"/>
              <a:ea typeface="Calibri"/>
              <a:cs typeface="Calibri"/>
              <a:sym typeface="Calibri"/>
            </a:endParaRPr>
          </a:p>
        </p:txBody>
      </p:sp>
      <p:pic>
        <p:nvPicPr>
          <p:cNvPr id="119" name="Google Shape;119;ga8b485b1ff_0_62"/>
          <p:cNvPicPr preferRelativeResize="0"/>
          <p:nvPr/>
        </p:nvPicPr>
        <p:blipFill>
          <a:blip r:embed="rId3">
            <a:alphaModFix/>
          </a:blip>
          <a:stretch>
            <a:fillRect/>
          </a:stretch>
        </p:blipFill>
        <p:spPr>
          <a:xfrm>
            <a:off x="1747688" y="4870907"/>
            <a:ext cx="2932176" cy="1562636"/>
          </a:xfrm>
          <a:prstGeom prst="rect">
            <a:avLst/>
          </a:prstGeom>
          <a:noFill/>
          <a:ln>
            <a:noFill/>
          </a:ln>
        </p:spPr>
      </p:pic>
      <p:pic>
        <p:nvPicPr>
          <p:cNvPr id="120" name="Google Shape;120;ga8b485b1ff_0_62"/>
          <p:cNvPicPr preferRelativeResize="0"/>
          <p:nvPr/>
        </p:nvPicPr>
        <p:blipFill>
          <a:blip r:embed="rId4">
            <a:alphaModFix/>
          </a:blip>
          <a:stretch>
            <a:fillRect/>
          </a:stretch>
        </p:blipFill>
        <p:spPr>
          <a:xfrm>
            <a:off x="1747688" y="2596448"/>
            <a:ext cx="2932176" cy="1269200"/>
          </a:xfrm>
          <a:prstGeom prst="rect">
            <a:avLst/>
          </a:prstGeom>
          <a:noFill/>
          <a:ln>
            <a:noFill/>
          </a:ln>
        </p:spPr>
      </p:pic>
      <p:sp>
        <p:nvSpPr>
          <p:cNvPr id="121" name="Google Shape;121;ga8b485b1ff_0_62"/>
          <p:cNvSpPr txBox="1"/>
          <p:nvPr/>
        </p:nvSpPr>
        <p:spPr>
          <a:xfrm>
            <a:off x="1929713" y="2178013"/>
            <a:ext cx="2467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dirty="0" err="1">
                <a:solidFill>
                  <a:srgbClr val="CCCCCC"/>
                </a:solidFill>
                <a:latin typeface="Calibri"/>
                <a:ea typeface="Calibri"/>
                <a:cs typeface="Calibri"/>
                <a:sym typeface="Calibri"/>
              </a:rPr>
              <a:t>Univariante</a:t>
            </a:r>
            <a:endParaRPr sz="1500" b="1" i="0" u="none"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sp>
        <p:nvSpPr>
          <p:cNvPr id="122" name="Google Shape;122;ga8b485b1ff_0_62"/>
          <p:cNvSpPr txBox="1"/>
          <p:nvPr/>
        </p:nvSpPr>
        <p:spPr>
          <a:xfrm>
            <a:off x="2009890" y="4452470"/>
            <a:ext cx="2467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dirty="0" err="1">
                <a:solidFill>
                  <a:srgbClr val="CCCCCC"/>
                </a:solidFill>
                <a:latin typeface="Calibri"/>
                <a:ea typeface="Calibri"/>
                <a:cs typeface="Calibri"/>
                <a:sym typeface="Calibri"/>
              </a:rPr>
              <a:t>Multivariante</a:t>
            </a:r>
            <a:endParaRPr sz="1500" b="1" i="0" u="none"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sp>
        <p:nvSpPr>
          <p:cNvPr id="124" name="Google Shape;124;ga8b485b1ff_0_62"/>
          <p:cNvSpPr txBox="1"/>
          <p:nvPr/>
        </p:nvSpPr>
        <p:spPr>
          <a:xfrm>
            <a:off x="6892700" y="1591189"/>
            <a:ext cx="3438300" cy="51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2000" dirty="0">
                <a:solidFill>
                  <a:schemeClr val="lt1"/>
                </a:solidFill>
                <a:latin typeface="Calibri"/>
                <a:ea typeface="Calibri"/>
                <a:cs typeface="Calibri"/>
                <a:sym typeface="Calibri"/>
              </a:rPr>
              <a:t>Tipo </a:t>
            </a:r>
            <a:r>
              <a:rPr lang="en-GB" sz="2400" dirty="0">
                <a:solidFill>
                  <a:schemeClr val="lt1"/>
                </a:solidFill>
                <a:latin typeface="Calibri"/>
                <a:ea typeface="Calibri"/>
                <a:cs typeface="Calibri"/>
                <a:sym typeface="Calibri"/>
              </a:rPr>
              <a:t>de</a:t>
            </a:r>
            <a:r>
              <a:rPr lang="en-GB" sz="2000" dirty="0">
                <a:solidFill>
                  <a:schemeClr val="lt1"/>
                </a:solidFill>
                <a:latin typeface="Calibri"/>
                <a:ea typeface="Calibri"/>
                <a:cs typeface="Calibri"/>
                <a:sym typeface="Calibri"/>
              </a:rPr>
              <a:t> </a:t>
            </a:r>
            <a:r>
              <a:rPr lang="en-GB" sz="2000" dirty="0" err="1">
                <a:solidFill>
                  <a:schemeClr val="lt1"/>
                </a:solidFill>
                <a:latin typeface="Calibri"/>
                <a:ea typeface="Calibri"/>
                <a:cs typeface="Calibri"/>
                <a:sym typeface="Calibri"/>
              </a:rPr>
              <a:t>Predicción</a:t>
            </a:r>
            <a:endParaRPr sz="20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20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20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90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900" b="0" i="0" u="none" strike="noStrike" cap="none" dirty="0">
              <a:solidFill>
                <a:schemeClr val="lt1"/>
              </a:solidFill>
              <a:latin typeface="Calibri"/>
              <a:ea typeface="Calibri"/>
              <a:cs typeface="Calibri"/>
              <a:sym typeface="Calibri"/>
            </a:endParaRPr>
          </a:p>
        </p:txBody>
      </p:sp>
      <p:sp>
        <p:nvSpPr>
          <p:cNvPr id="125" name="Google Shape;125;ga8b485b1ff_0_62"/>
          <p:cNvSpPr txBox="1"/>
          <p:nvPr/>
        </p:nvSpPr>
        <p:spPr>
          <a:xfrm>
            <a:off x="7201100" y="2176858"/>
            <a:ext cx="2821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dirty="0" err="1">
                <a:solidFill>
                  <a:srgbClr val="CCCCCC"/>
                </a:solidFill>
                <a:latin typeface="Calibri"/>
                <a:ea typeface="Calibri"/>
                <a:cs typeface="Calibri"/>
                <a:sym typeface="Calibri"/>
              </a:rPr>
              <a:t>Determinística</a:t>
            </a:r>
            <a:r>
              <a:rPr lang="en-GB" sz="1600" b="1" dirty="0">
                <a:solidFill>
                  <a:srgbClr val="CCCCCC"/>
                </a:solidFill>
                <a:latin typeface="Calibri"/>
                <a:ea typeface="Calibri"/>
                <a:cs typeface="Calibri"/>
                <a:sym typeface="Calibri"/>
              </a:rPr>
              <a:t> vs </a:t>
            </a:r>
            <a:r>
              <a:rPr lang="en-GB" sz="1600" b="1" dirty="0" err="1">
                <a:solidFill>
                  <a:srgbClr val="CCCCCC"/>
                </a:solidFill>
                <a:latin typeface="Calibri"/>
                <a:ea typeface="Calibri"/>
                <a:cs typeface="Calibri"/>
                <a:sym typeface="Calibri"/>
              </a:rPr>
              <a:t>Estocástica</a:t>
            </a:r>
            <a:endParaRPr sz="1600" b="1"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None/>
            </a:pPr>
            <a:endParaRPr sz="1600"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None/>
            </a:pPr>
            <a:endParaRPr sz="1600"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i="0" u="none"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pic>
        <p:nvPicPr>
          <p:cNvPr id="126" name="Google Shape;126;ga8b485b1ff_0_62"/>
          <p:cNvPicPr preferRelativeResize="0"/>
          <p:nvPr/>
        </p:nvPicPr>
        <p:blipFill>
          <a:blip r:embed="rId5">
            <a:alphaModFix/>
          </a:blip>
          <a:stretch>
            <a:fillRect/>
          </a:stretch>
        </p:blipFill>
        <p:spPr>
          <a:xfrm>
            <a:off x="7378100" y="2671903"/>
            <a:ext cx="2467500" cy="36919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a8b485b1ff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Componentes</a:t>
            </a:r>
            <a:r>
              <a:rPr lang="en-GB" dirty="0">
                <a:solidFill>
                  <a:srgbClr val="FF0000"/>
                </a:solidFill>
              </a:rPr>
              <a:t> de una Serie de </a:t>
            </a:r>
            <a:r>
              <a:rPr lang="en-GB" dirty="0" err="1">
                <a:solidFill>
                  <a:srgbClr val="FF0000"/>
                </a:solidFill>
              </a:rPr>
              <a:t>Tiempo</a:t>
            </a:r>
            <a:endParaRPr dirty="0"/>
          </a:p>
        </p:txBody>
      </p:sp>
      <p:sp>
        <p:nvSpPr>
          <p:cNvPr id="167" name="Google Shape;167;ga8b485b1ff_0_0"/>
          <p:cNvSpPr txBox="1"/>
          <p:nvPr/>
        </p:nvSpPr>
        <p:spPr>
          <a:xfrm>
            <a:off x="838200" y="2459735"/>
            <a:ext cx="4968240" cy="393868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1600" b="1" u="sng" dirty="0">
                <a:solidFill>
                  <a:schemeClr val="lt1"/>
                </a:solidFill>
                <a:latin typeface="Calibri"/>
                <a:ea typeface="Calibri"/>
                <a:cs typeface="Calibri"/>
                <a:sym typeface="Calibri"/>
              </a:rPr>
              <a:t>La tendencia </a:t>
            </a:r>
            <a:r>
              <a:rPr lang="es-ES" sz="1600" dirty="0">
                <a:solidFill>
                  <a:schemeClr val="lt1"/>
                </a:solidFill>
                <a:latin typeface="Calibri"/>
                <a:ea typeface="Calibri"/>
                <a:cs typeface="Calibri"/>
                <a:sym typeface="Calibri"/>
              </a:rPr>
              <a:t>representa los cambios lentos de una serie temporal. Es la responsable de hace que la serie aumente o disminuya gradualmente a lo largo del tiempo.</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u="sng" dirty="0">
                <a:solidFill>
                  <a:schemeClr val="lt1"/>
                </a:solidFill>
                <a:latin typeface="Calibri"/>
                <a:ea typeface="Calibri"/>
                <a:cs typeface="Calibri"/>
                <a:sym typeface="Calibri"/>
              </a:rPr>
              <a:t>La </a:t>
            </a:r>
            <a:r>
              <a:rPr lang="es-ES" sz="1600" b="1" u="sng" dirty="0">
                <a:solidFill>
                  <a:schemeClr val="lt1"/>
                </a:solidFill>
                <a:latin typeface="Calibri"/>
                <a:ea typeface="Calibri"/>
                <a:cs typeface="Calibri"/>
                <a:sym typeface="Calibri"/>
              </a:rPr>
              <a:t>estacionalidad</a:t>
            </a:r>
            <a:r>
              <a:rPr lang="es-ES" sz="1600" u="sng" dirty="0">
                <a:solidFill>
                  <a:schemeClr val="lt1"/>
                </a:solidFill>
                <a:latin typeface="Calibri"/>
                <a:ea typeface="Calibri"/>
                <a:cs typeface="Calibri"/>
                <a:sym typeface="Calibri"/>
              </a:rPr>
              <a:t> </a:t>
            </a:r>
            <a:r>
              <a:rPr lang="es-ES" sz="1600" dirty="0">
                <a:solidFill>
                  <a:schemeClr val="lt1"/>
                </a:solidFill>
                <a:latin typeface="Calibri"/>
                <a:ea typeface="Calibri"/>
                <a:cs typeface="Calibri"/>
                <a:sym typeface="Calibri"/>
              </a:rPr>
              <a:t>representa el patrón estacional de la serie. Los </a:t>
            </a:r>
            <a:r>
              <a:rPr lang="es-ES" sz="1600" b="1" dirty="0">
                <a:solidFill>
                  <a:schemeClr val="lt1"/>
                </a:solidFill>
                <a:latin typeface="Calibri"/>
                <a:ea typeface="Calibri"/>
                <a:cs typeface="Calibri"/>
                <a:sym typeface="Calibri"/>
              </a:rPr>
              <a:t>ciclos</a:t>
            </a:r>
            <a:r>
              <a:rPr lang="es-ES" sz="1600" dirty="0">
                <a:solidFill>
                  <a:schemeClr val="lt1"/>
                </a:solidFill>
                <a:latin typeface="Calibri"/>
                <a:ea typeface="Calibri"/>
                <a:cs typeface="Calibri"/>
                <a:sym typeface="Calibri"/>
              </a:rPr>
              <a:t> se producen repetidamente a lo largo de un periodo de tiempo fijo.</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u="sng" dirty="0">
                <a:solidFill>
                  <a:schemeClr val="lt1"/>
                </a:solidFill>
                <a:latin typeface="Calibri"/>
                <a:ea typeface="Calibri"/>
                <a:cs typeface="Calibri"/>
                <a:sym typeface="Calibri"/>
              </a:rPr>
              <a:t>Los </a:t>
            </a:r>
            <a:r>
              <a:rPr lang="es-ES" sz="1600" b="1" u="sng" dirty="0">
                <a:solidFill>
                  <a:schemeClr val="lt1"/>
                </a:solidFill>
                <a:latin typeface="Calibri"/>
                <a:ea typeface="Calibri"/>
                <a:cs typeface="Calibri"/>
                <a:sym typeface="Calibri"/>
              </a:rPr>
              <a:t>residuos</a:t>
            </a:r>
            <a:r>
              <a:rPr lang="es-ES" sz="1600" u="sng" dirty="0">
                <a:solidFill>
                  <a:schemeClr val="lt1"/>
                </a:solidFill>
                <a:latin typeface="Calibri"/>
                <a:ea typeface="Calibri"/>
                <a:cs typeface="Calibri"/>
                <a:sym typeface="Calibri"/>
              </a:rPr>
              <a:t> </a:t>
            </a:r>
            <a:r>
              <a:rPr lang="es-ES" sz="1600" dirty="0">
                <a:solidFill>
                  <a:schemeClr val="lt1"/>
                </a:solidFill>
                <a:latin typeface="Calibri"/>
                <a:ea typeface="Calibri"/>
                <a:cs typeface="Calibri"/>
                <a:sym typeface="Calibri"/>
              </a:rPr>
              <a:t>representan el comportamiento que no puede explicarse por la tendencia y la estacionalidad o que no pueden</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u="sng" dirty="0">
                <a:solidFill>
                  <a:schemeClr val="lt1"/>
                </a:solidFill>
                <a:latin typeface="Calibri"/>
                <a:ea typeface="Calibri"/>
                <a:cs typeface="Calibri"/>
                <a:sym typeface="Calibri"/>
              </a:rPr>
              <a:t>Los ciclos </a:t>
            </a:r>
            <a:r>
              <a:rPr lang="es-ES" sz="1600" dirty="0">
                <a:solidFill>
                  <a:schemeClr val="lt1"/>
                </a:solidFill>
                <a:latin typeface="Calibri"/>
                <a:ea typeface="Calibri"/>
                <a:cs typeface="Calibri"/>
                <a:sym typeface="Calibri"/>
              </a:rPr>
              <a:t>son fluctuaciones que ocurren a intervalos irregulares, a menudo influenciadas por factores económicos o sociales.</a:t>
            </a:r>
          </a:p>
          <a:p>
            <a:pPr marL="0" marR="0" lvl="0" indent="0" algn="l" rtl="0">
              <a:lnSpc>
                <a:spcPct val="100000"/>
              </a:lnSpc>
              <a:spcBef>
                <a:spcPts val="0"/>
              </a:spcBef>
              <a:spcAft>
                <a:spcPts val="0"/>
              </a:spcAft>
              <a:buClr>
                <a:srgbClr val="000000"/>
              </a:buClr>
              <a:buSzPts val="1900"/>
              <a:buFont typeface="Arial"/>
              <a:buNone/>
            </a:pPr>
            <a:endParaRPr sz="1600" dirty="0">
              <a:solidFill>
                <a:schemeClr val="lt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D63824B8-4C46-4050-866B-74AE779DEC44}"/>
              </a:ext>
            </a:extLst>
          </p:cNvPr>
          <p:cNvPicPr>
            <a:picLocks noChangeAspect="1"/>
          </p:cNvPicPr>
          <p:nvPr/>
        </p:nvPicPr>
        <p:blipFill>
          <a:blip r:embed="rId3"/>
          <a:stretch>
            <a:fillRect/>
          </a:stretch>
        </p:blipFill>
        <p:spPr>
          <a:xfrm>
            <a:off x="6217920" y="1652509"/>
            <a:ext cx="5547360" cy="4928616"/>
          </a:xfrm>
          <a:prstGeom prst="rect">
            <a:avLst/>
          </a:prstGeom>
        </p:spPr>
      </p:pic>
      <p:sp>
        <p:nvSpPr>
          <p:cNvPr id="9" name="CuadroTexto 8">
            <a:extLst>
              <a:ext uri="{FF2B5EF4-FFF2-40B4-BE49-F238E27FC236}">
                <a16:creationId xmlns:a16="http://schemas.microsoft.com/office/drawing/2014/main" id="{1D2D8A63-947B-4B8E-863D-5C1754A61F0D}"/>
              </a:ext>
            </a:extLst>
          </p:cNvPr>
          <p:cNvSpPr txBox="1"/>
          <p:nvPr/>
        </p:nvSpPr>
        <p:spPr>
          <a:xfrm>
            <a:off x="838200" y="1376937"/>
            <a:ext cx="4968240" cy="923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SzPts val="1900"/>
              <a:buNone/>
              <a:defRPr sz="1800" b="1">
                <a:solidFill>
                  <a:schemeClr val="lt1"/>
                </a:solidFill>
                <a:latin typeface="Calibri"/>
                <a:ea typeface="Calibri"/>
                <a:cs typeface="Calibri"/>
              </a:defRPr>
            </a:lvl1pPr>
          </a:lstStyle>
          <a:p>
            <a:r>
              <a:rPr lang="es-ES" sz="1600" b="0" dirty="0"/>
              <a:t>La descomposición de series temporales es un proceso mediante el cual separamos una serie temporal en sus componentes: tendencia, estacionalidad y residuos.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a8b485b1ff_0_101"/>
          <p:cNvSpPr txBox="1">
            <a:spLocks noGrp="1"/>
          </p:cNvSpPr>
          <p:nvPr>
            <p:ph type="title"/>
          </p:nvPr>
        </p:nvSpPr>
        <p:spPr>
          <a:xfrm>
            <a:off x="623875"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Tipos</a:t>
            </a:r>
            <a:r>
              <a:rPr lang="en-GB" dirty="0">
                <a:solidFill>
                  <a:srgbClr val="FF0000"/>
                </a:solidFill>
              </a:rPr>
              <a:t> de </a:t>
            </a:r>
            <a:r>
              <a:rPr lang="en-GB" dirty="0" err="1">
                <a:solidFill>
                  <a:srgbClr val="FF0000"/>
                </a:solidFill>
              </a:rPr>
              <a:t>descomposición</a:t>
            </a:r>
            <a:endParaRPr dirty="0"/>
          </a:p>
        </p:txBody>
      </p:sp>
      <p:sp>
        <p:nvSpPr>
          <p:cNvPr id="175" name="Google Shape;175;ga8b485b1ff_0_101"/>
          <p:cNvSpPr txBox="1"/>
          <p:nvPr/>
        </p:nvSpPr>
        <p:spPr>
          <a:xfrm>
            <a:off x="689863" y="3302000"/>
            <a:ext cx="1957500" cy="31908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GB" sz="1500" b="1" dirty="0" err="1">
                <a:solidFill>
                  <a:schemeClr val="lt1"/>
                </a:solidFill>
                <a:latin typeface="Calibri"/>
                <a:ea typeface="Calibri"/>
                <a:cs typeface="Calibri"/>
                <a:sym typeface="Calibri"/>
              </a:rPr>
              <a:t>Tendencia</a:t>
            </a:r>
            <a:r>
              <a:rPr lang="en-GB" sz="1500" dirty="0">
                <a:solidFill>
                  <a:schemeClr val="lt1"/>
                </a:solidFill>
                <a:latin typeface="Calibri"/>
                <a:ea typeface="Calibri"/>
                <a:cs typeface="Calibri"/>
                <a:sym typeface="Calibri"/>
              </a:rPr>
              <a:t>: T(t)</a:t>
            </a:r>
          </a:p>
          <a:p>
            <a:pPr marL="0" marR="0" lvl="0" indent="0" algn="l" rtl="0">
              <a:lnSpc>
                <a:spcPct val="100000"/>
              </a:lnSpc>
              <a:spcBef>
                <a:spcPts val="0"/>
              </a:spcBef>
              <a:spcAft>
                <a:spcPts val="0"/>
              </a:spcAft>
              <a:buClr>
                <a:srgbClr val="000000"/>
              </a:buClr>
              <a:buSzPts val="1900"/>
              <a:buFont typeface="Arial"/>
              <a:buNone/>
            </a:pPr>
            <a:endParaRPr lang="en-GB"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GB" sz="1500" b="1" dirty="0" err="1">
                <a:solidFill>
                  <a:schemeClr val="lt1"/>
                </a:solidFill>
                <a:latin typeface="Calibri"/>
                <a:ea typeface="Calibri"/>
                <a:cs typeface="Calibri"/>
                <a:sym typeface="Calibri"/>
              </a:rPr>
              <a:t>Estacionalidad</a:t>
            </a:r>
            <a:r>
              <a:rPr lang="en-GB" sz="1500" dirty="0">
                <a:solidFill>
                  <a:schemeClr val="lt1"/>
                </a:solidFill>
                <a:latin typeface="Calibri"/>
                <a:ea typeface="Calibri"/>
                <a:cs typeface="Calibri"/>
                <a:sym typeface="Calibri"/>
              </a:rPr>
              <a:t>: S(t)</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GB" sz="1500" b="1" dirty="0" err="1">
                <a:solidFill>
                  <a:schemeClr val="lt1"/>
                </a:solidFill>
                <a:latin typeface="Calibri"/>
                <a:ea typeface="Calibri"/>
                <a:cs typeface="Calibri"/>
                <a:sym typeface="Calibri"/>
              </a:rPr>
              <a:t>Residuos</a:t>
            </a:r>
            <a:r>
              <a:rPr lang="en-GB" sz="1500" dirty="0">
                <a:solidFill>
                  <a:schemeClr val="lt1"/>
                </a:solidFill>
                <a:latin typeface="Calibri"/>
                <a:ea typeface="Calibri"/>
                <a:cs typeface="Calibri"/>
                <a:sym typeface="Calibri"/>
              </a:rPr>
              <a:t>: e(t)</a:t>
            </a:r>
            <a:endParaRPr sz="1300" dirty="0">
              <a:solidFill>
                <a:schemeClr val="lt1"/>
              </a:solidFill>
              <a:latin typeface="Calibri"/>
              <a:ea typeface="Calibri"/>
              <a:cs typeface="Calibri"/>
              <a:sym typeface="Calibri"/>
            </a:endParaRPr>
          </a:p>
        </p:txBody>
      </p:sp>
      <p:sp>
        <p:nvSpPr>
          <p:cNvPr id="177" name="Google Shape;177;ga8b485b1ff_0_101"/>
          <p:cNvSpPr txBox="1"/>
          <p:nvPr/>
        </p:nvSpPr>
        <p:spPr>
          <a:xfrm>
            <a:off x="3741617" y="1359330"/>
            <a:ext cx="3087600" cy="677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s-ES" sz="1500" b="1" dirty="0">
                <a:solidFill>
                  <a:schemeClr val="lt1"/>
                </a:solidFill>
                <a:latin typeface="Calibri"/>
                <a:ea typeface="Calibri"/>
                <a:cs typeface="Calibri"/>
                <a:sym typeface="Calibri"/>
              </a:rPr>
              <a:t>Descomposición aditiva</a:t>
            </a:r>
            <a:endParaRPr sz="1500" b="1"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r>
              <a:rPr lang="en-GB" sz="1300" dirty="0">
                <a:solidFill>
                  <a:schemeClr val="lt1"/>
                </a:solidFill>
                <a:latin typeface="Calibri"/>
                <a:ea typeface="Calibri"/>
                <a:cs typeface="Calibri"/>
                <a:sym typeface="Calibri"/>
              </a:rPr>
              <a:t>Y(t) = T(t) + S(t)  + e(t)</a:t>
            </a:r>
            <a:endParaRPr sz="1300" dirty="0">
              <a:solidFill>
                <a:schemeClr val="lt1"/>
              </a:solidFill>
              <a:latin typeface="Calibri"/>
              <a:ea typeface="Calibri"/>
              <a:cs typeface="Calibri"/>
              <a:sym typeface="Calibri"/>
            </a:endParaRPr>
          </a:p>
        </p:txBody>
      </p:sp>
      <p:sp>
        <p:nvSpPr>
          <p:cNvPr id="178" name="Google Shape;178;ga8b485b1ff_0_101"/>
          <p:cNvSpPr txBox="1"/>
          <p:nvPr/>
        </p:nvSpPr>
        <p:spPr>
          <a:xfrm>
            <a:off x="6717660" y="1359330"/>
            <a:ext cx="3087600" cy="7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900"/>
              <a:buFont typeface="Arial"/>
              <a:buNone/>
            </a:pPr>
            <a:r>
              <a:rPr lang="es-ES" sz="1500" b="1" dirty="0">
                <a:solidFill>
                  <a:schemeClr val="lt1"/>
                </a:solidFill>
                <a:latin typeface="Calibri"/>
                <a:ea typeface="Calibri"/>
                <a:cs typeface="Calibri"/>
                <a:sym typeface="Calibri"/>
              </a:rPr>
              <a:t>Descomposición multiplicativa</a:t>
            </a:r>
            <a:endParaRPr sz="1500" b="1" dirty="0">
              <a:solidFill>
                <a:schemeClr val="lt1"/>
              </a:solidFill>
              <a:latin typeface="Calibri"/>
              <a:ea typeface="Calibri"/>
              <a:cs typeface="Calibri"/>
              <a:sym typeface="Calibri"/>
            </a:endParaRPr>
          </a:p>
          <a:p>
            <a:pPr marL="0" lvl="0" indent="0" algn="ctr" rtl="0">
              <a:spcBef>
                <a:spcPts val="0"/>
              </a:spcBef>
              <a:spcAft>
                <a:spcPts val="0"/>
              </a:spcAft>
              <a:buClr>
                <a:schemeClr val="dk1"/>
              </a:buClr>
              <a:buSzPts val="1900"/>
              <a:buFont typeface="Arial"/>
              <a:buNone/>
            </a:pPr>
            <a:r>
              <a:rPr lang="en-GB" sz="1300" dirty="0">
                <a:solidFill>
                  <a:schemeClr val="lt1"/>
                </a:solidFill>
                <a:latin typeface="Calibri"/>
                <a:ea typeface="Calibri"/>
                <a:cs typeface="Calibri"/>
                <a:sym typeface="Calibri"/>
              </a:rPr>
              <a:t>Y(t) = T(t) * S(t)  * e(t)</a:t>
            </a:r>
            <a:endParaRPr sz="1500" b="1" dirty="0">
              <a:solidFill>
                <a:schemeClr val="lt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63353B87-6118-4CB4-B94A-0498A7BABB32}"/>
              </a:ext>
            </a:extLst>
          </p:cNvPr>
          <p:cNvPicPr>
            <a:picLocks noChangeAspect="1"/>
          </p:cNvPicPr>
          <p:nvPr/>
        </p:nvPicPr>
        <p:blipFill>
          <a:blip r:embed="rId3"/>
          <a:stretch>
            <a:fillRect/>
          </a:stretch>
        </p:blipFill>
        <p:spPr>
          <a:xfrm>
            <a:off x="3690614" y="2083530"/>
            <a:ext cx="6042666" cy="44354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a8b485b1ff_0_8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Visualización</a:t>
            </a:r>
            <a:r>
              <a:rPr lang="en-GB" dirty="0">
                <a:solidFill>
                  <a:srgbClr val="FF0000"/>
                </a:solidFill>
              </a:rPr>
              <a:t> Time Series</a:t>
            </a:r>
            <a:endParaRPr dirty="0"/>
          </a:p>
        </p:txBody>
      </p:sp>
      <p:pic>
        <p:nvPicPr>
          <p:cNvPr id="3" name="Imagen 2">
            <a:extLst>
              <a:ext uri="{FF2B5EF4-FFF2-40B4-BE49-F238E27FC236}">
                <a16:creationId xmlns:a16="http://schemas.microsoft.com/office/drawing/2014/main" id="{7FD86BDD-4CD4-461D-A1B7-9A244D26CEFF}"/>
              </a:ext>
            </a:extLst>
          </p:cNvPr>
          <p:cNvPicPr>
            <a:picLocks noChangeAspect="1"/>
          </p:cNvPicPr>
          <p:nvPr/>
        </p:nvPicPr>
        <p:blipFill>
          <a:blip r:embed="rId3"/>
          <a:stretch>
            <a:fillRect/>
          </a:stretch>
        </p:blipFill>
        <p:spPr>
          <a:xfrm>
            <a:off x="438150" y="1494684"/>
            <a:ext cx="5129530" cy="2528714"/>
          </a:xfrm>
          <a:prstGeom prst="rect">
            <a:avLst/>
          </a:prstGeom>
        </p:spPr>
      </p:pic>
      <p:pic>
        <p:nvPicPr>
          <p:cNvPr id="5" name="Imagen 4">
            <a:extLst>
              <a:ext uri="{FF2B5EF4-FFF2-40B4-BE49-F238E27FC236}">
                <a16:creationId xmlns:a16="http://schemas.microsoft.com/office/drawing/2014/main" id="{BB55BF07-0F11-4A69-AAC9-D5311CB2FAA4}"/>
              </a:ext>
            </a:extLst>
          </p:cNvPr>
          <p:cNvPicPr>
            <a:picLocks noChangeAspect="1"/>
          </p:cNvPicPr>
          <p:nvPr/>
        </p:nvPicPr>
        <p:blipFill>
          <a:blip r:embed="rId4"/>
          <a:stretch>
            <a:fillRect/>
          </a:stretch>
        </p:blipFill>
        <p:spPr>
          <a:xfrm>
            <a:off x="5967730" y="1494684"/>
            <a:ext cx="5250164" cy="2477487"/>
          </a:xfrm>
          <a:prstGeom prst="rect">
            <a:avLst/>
          </a:prstGeom>
        </p:spPr>
      </p:pic>
      <p:pic>
        <p:nvPicPr>
          <p:cNvPr id="7" name="Imagen 6">
            <a:extLst>
              <a:ext uri="{FF2B5EF4-FFF2-40B4-BE49-F238E27FC236}">
                <a16:creationId xmlns:a16="http://schemas.microsoft.com/office/drawing/2014/main" id="{342DD7C5-BA99-4405-A99C-ECC502EA57E7}"/>
              </a:ext>
            </a:extLst>
          </p:cNvPr>
          <p:cNvPicPr>
            <a:picLocks noChangeAspect="1"/>
          </p:cNvPicPr>
          <p:nvPr/>
        </p:nvPicPr>
        <p:blipFill>
          <a:blip r:embed="rId5"/>
          <a:stretch>
            <a:fillRect/>
          </a:stretch>
        </p:blipFill>
        <p:spPr>
          <a:xfrm>
            <a:off x="3002915" y="4073928"/>
            <a:ext cx="5464810" cy="25787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4;ga8b485b1ff_0_84">
            <a:extLst>
              <a:ext uri="{FF2B5EF4-FFF2-40B4-BE49-F238E27FC236}">
                <a16:creationId xmlns:a16="http://schemas.microsoft.com/office/drawing/2014/main" id="{A9072964-18E8-4BC1-B5B3-77F32B23EE88}"/>
              </a:ext>
            </a:extLst>
          </p:cNvPr>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Visualización</a:t>
            </a:r>
            <a:r>
              <a:rPr lang="en-GB" dirty="0">
                <a:solidFill>
                  <a:srgbClr val="FF0000"/>
                </a:solidFill>
              </a:rPr>
              <a:t> Time Series</a:t>
            </a:r>
            <a:endParaRPr dirty="0"/>
          </a:p>
        </p:txBody>
      </p:sp>
      <p:sp>
        <p:nvSpPr>
          <p:cNvPr id="9" name="CuadroTexto 8">
            <a:extLst>
              <a:ext uri="{FF2B5EF4-FFF2-40B4-BE49-F238E27FC236}">
                <a16:creationId xmlns:a16="http://schemas.microsoft.com/office/drawing/2014/main" id="{B8DEE4B1-4E14-4AD0-AB5C-CAF6D20A3E0F}"/>
              </a:ext>
            </a:extLst>
          </p:cNvPr>
          <p:cNvSpPr txBox="1"/>
          <p:nvPr/>
        </p:nvSpPr>
        <p:spPr>
          <a:xfrm>
            <a:off x="838200" y="1536936"/>
            <a:ext cx="6096000" cy="369332"/>
          </a:xfrm>
          <a:prstGeom prst="rect">
            <a:avLst/>
          </a:prstGeom>
          <a:noFill/>
        </p:spPr>
        <p:txBody>
          <a:bodyPr wrap="square">
            <a:spAutoFit/>
          </a:bodyPr>
          <a:lstStyle/>
          <a:p>
            <a:pPr algn="l"/>
            <a:r>
              <a:rPr lang="es-ES" sz="1800" b="1" i="0" dirty="0" err="1">
                <a:solidFill>
                  <a:srgbClr val="FF0000"/>
                </a:solidFill>
                <a:effectLst/>
                <a:latin typeface="Open Sans" panose="020B0604020202020204" pitchFamily="34" charset="0"/>
              </a:rPr>
              <a:t>Backtesting</a:t>
            </a:r>
            <a:r>
              <a:rPr lang="es-ES" sz="1800" b="1" i="0" dirty="0">
                <a:solidFill>
                  <a:srgbClr val="FF0000"/>
                </a:solidFill>
                <a:effectLst/>
                <a:latin typeface="Open Sans" panose="020B0604020202020204" pitchFamily="34" charset="0"/>
              </a:rPr>
              <a:t> con reajuste</a:t>
            </a:r>
          </a:p>
        </p:txBody>
      </p:sp>
      <p:pic>
        <p:nvPicPr>
          <p:cNvPr id="1030" name="Picture 6" descr="No description has been provided for this image">
            <a:extLst>
              <a:ext uri="{FF2B5EF4-FFF2-40B4-BE49-F238E27FC236}">
                <a16:creationId xmlns:a16="http://schemas.microsoft.com/office/drawing/2014/main" id="{4C1D76EB-E610-44E4-B73A-F88362EC4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708" y="2279826"/>
            <a:ext cx="4573668" cy="1352251"/>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a:extLst>
              <a:ext uri="{FF2B5EF4-FFF2-40B4-BE49-F238E27FC236}">
                <a16:creationId xmlns:a16="http://schemas.microsoft.com/office/drawing/2014/main" id="{DBD9A09B-D15D-4F82-903D-0B0D37C38AB4}"/>
              </a:ext>
            </a:extLst>
          </p:cNvPr>
          <p:cNvPicPr>
            <a:picLocks noChangeAspect="1"/>
          </p:cNvPicPr>
          <p:nvPr/>
        </p:nvPicPr>
        <p:blipFill>
          <a:blip r:embed="rId3"/>
          <a:stretch>
            <a:fillRect/>
          </a:stretch>
        </p:blipFill>
        <p:spPr>
          <a:xfrm>
            <a:off x="6269708" y="4162424"/>
            <a:ext cx="4573668" cy="2032741"/>
          </a:xfrm>
          <a:prstGeom prst="rect">
            <a:avLst/>
          </a:prstGeom>
        </p:spPr>
      </p:pic>
      <p:sp>
        <p:nvSpPr>
          <p:cNvPr id="10" name="CuadroTexto 9">
            <a:extLst>
              <a:ext uri="{FF2B5EF4-FFF2-40B4-BE49-F238E27FC236}">
                <a16:creationId xmlns:a16="http://schemas.microsoft.com/office/drawing/2014/main" id="{EB64B371-5E45-47CE-B194-27DCDCCAA604}"/>
              </a:ext>
            </a:extLst>
          </p:cNvPr>
          <p:cNvSpPr txBox="1"/>
          <p:nvPr/>
        </p:nvSpPr>
        <p:spPr>
          <a:xfrm>
            <a:off x="923925" y="2306376"/>
            <a:ext cx="5172075" cy="2893100"/>
          </a:xfrm>
          <a:prstGeom prst="rect">
            <a:avLst/>
          </a:prstGeom>
          <a:noFill/>
        </p:spPr>
        <p:txBody>
          <a:bodyPr wrap="square" rtlCol="0">
            <a:spAutoFit/>
          </a:bodyPr>
          <a:lstStyle/>
          <a:p>
            <a:pPr algn="just"/>
            <a:r>
              <a:rPr lang="es-ES" dirty="0">
                <a:solidFill>
                  <a:schemeClr val="bg1"/>
                </a:solidFill>
              </a:rPr>
              <a:t>En esta estrategia, el modelo se entrena antes de hacer predicciones cada vez, y todos los datos disponibles hasta ese momento se utilizan en el proceso de entrenamiento. Esto difiere de la validación cruzada estándar(</a:t>
            </a:r>
            <a:r>
              <a:rPr lang="es-ES" dirty="0" err="1">
                <a:solidFill>
                  <a:schemeClr val="bg1"/>
                </a:solidFill>
              </a:rPr>
              <a:t>cross</a:t>
            </a:r>
            <a:r>
              <a:rPr lang="es-ES" dirty="0">
                <a:solidFill>
                  <a:schemeClr val="bg1"/>
                </a:solidFill>
              </a:rPr>
              <a:t> </a:t>
            </a:r>
            <a:r>
              <a:rPr lang="es-ES" dirty="0" err="1">
                <a:solidFill>
                  <a:schemeClr val="bg1"/>
                </a:solidFill>
              </a:rPr>
              <a:t>validation</a:t>
            </a:r>
            <a:r>
              <a:rPr lang="es-ES" dirty="0">
                <a:solidFill>
                  <a:schemeClr val="bg1"/>
                </a:solidFill>
              </a:rPr>
              <a:t>), en la que los datos se distribuyen aleatoriamente entre los conjuntos de entrenamiento y validación.</a:t>
            </a:r>
          </a:p>
          <a:p>
            <a:pPr algn="just"/>
            <a:endParaRPr lang="es-ES" dirty="0">
              <a:solidFill>
                <a:schemeClr val="bg1"/>
              </a:solidFill>
            </a:endParaRPr>
          </a:p>
          <a:p>
            <a:pPr algn="just"/>
            <a:r>
              <a:rPr lang="es-ES" dirty="0">
                <a:solidFill>
                  <a:schemeClr val="bg1"/>
                </a:solidFill>
              </a:rPr>
              <a:t>En lugar de aleatorizar los datos, este </a:t>
            </a:r>
            <a:r>
              <a:rPr lang="es-ES" dirty="0" err="1">
                <a:solidFill>
                  <a:schemeClr val="bg1"/>
                </a:solidFill>
              </a:rPr>
              <a:t>backtesting</a:t>
            </a:r>
            <a:r>
              <a:rPr lang="es-ES" dirty="0">
                <a:solidFill>
                  <a:schemeClr val="bg1"/>
                </a:solidFill>
              </a:rPr>
              <a:t> aumenta secuencialmente el tamaño del conjunto de entrenamiento manteniendo el orden temporal de los datos. De este modo, el modelo puede probarse con cantidades cada vez mayores de datos históricos, lo que proporciona una evaluación más precisa de su capacidad de predicción.</a:t>
            </a:r>
          </a:p>
        </p:txBody>
      </p:sp>
    </p:spTree>
    <p:extLst>
      <p:ext uri="{BB962C8B-B14F-4D97-AF65-F5344CB8AC3E}">
        <p14:creationId xmlns:p14="http://schemas.microsoft.com/office/powerpoint/2010/main" val="4715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4;ga8b485b1ff_0_84">
            <a:extLst>
              <a:ext uri="{FF2B5EF4-FFF2-40B4-BE49-F238E27FC236}">
                <a16:creationId xmlns:a16="http://schemas.microsoft.com/office/drawing/2014/main" id="{A9072964-18E8-4BC1-B5B3-77F32B23EE88}"/>
              </a:ext>
            </a:extLst>
          </p:cNvPr>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Visualización</a:t>
            </a:r>
            <a:r>
              <a:rPr lang="en-GB" dirty="0">
                <a:solidFill>
                  <a:srgbClr val="FF0000"/>
                </a:solidFill>
              </a:rPr>
              <a:t> Time Series</a:t>
            </a:r>
            <a:endParaRPr dirty="0"/>
          </a:p>
        </p:txBody>
      </p:sp>
      <p:sp>
        <p:nvSpPr>
          <p:cNvPr id="9" name="CuadroTexto 8">
            <a:extLst>
              <a:ext uri="{FF2B5EF4-FFF2-40B4-BE49-F238E27FC236}">
                <a16:creationId xmlns:a16="http://schemas.microsoft.com/office/drawing/2014/main" id="{B8DEE4B1-4E14-4AD0-AB5C-CAF6D20A3E0F}"/>
              </a:ext>
            </a:extLst>
          </p:cNvPr>
          <p:cNvSpPr txBox="1"/>
          <p:nvPr/>
        </p:nvSpPr>
        <p:spPr>
          <a:xfrm>
            <a:off x="838200" y="1536936"/>
            <a:ext cx="6096000" cy="369332"/>
          </a:xfrm>
          <a:prstGeom prst="rect">
            <a:avLst/>
          </a:prstGeom>
          <a:noFill/>
        </p:spPr>
        <p:txBody>
          <a:bodyPr wrap="square">
            <a:spAutoFit/>
          </a:bodyPr>
          <a:lstStyle/>
          <a:p>
            <a:pPr algn="l"/>
            <a:r>
              <a:rPr lang="es-ES" sz="1800" b="1" i="0" dirty="0" err="1">
                <a:solidFill>
                  <a:srgbClr val="FF0000"/>
                </a:solidFill>
                <a:effectLst/>
                <a:latin typeface="Open Sans" panose="020B0604020202020204" pitchFamily="34" charset="0"/>
              </a:rPr>
              <a:t>Backtesting</a:t>
            </a:r>
            <a:r>
              <a:rPr lang="es-ES" sz="1800" b="1" i="0" dirty="0">
                <a:solidFill>
                  <a:srgbClr val="FF0000"/>
                </a:solidFill>
                <a:effectLst/>
                <a:latin typeface="Open Sans" panose="020B0604020202020204" pitchFamily="34" charset="0"/>
              </a:rPr>
              <a:t> sin reajuste</a:t>
            </a:r>
          </a:p>
        </p:txBody>
      </p:sp>
      <p:pic>
        <p:nvPicPr>
          <p:cNvPr id="1026" name="Picture 2" descr="No description has been provided for this image">
            <a:extLst>
              <a:ext uri="{FF2B5EF4-FFF2-40B4-BE49-F238E27FC236}">
                <a16:creationId xmlns:a16="http://schemas.microsoft.com/office/drawing/2014/main" id="{C03E42B3-CE12-4AEA-8038-C536DB65C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2306376"/>
            <a:ext cx="4573669" cy="132570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1E1D4C10-C27F-4CF2-B17C-373A40F50742}"/>
              </a:ext>
            </a:extLst>
          </p:cNvPr>
          <p:cNvPicPr>
            <a:picLocks noChangeAspect="1"/>
          </p:cNvPicPr>
          <p:nvPr/>
        </p:nvPicPr>
        <p:blipFill>
          <a:blip r:embed="rId3"/>
          <a:stretch>
            <a:fillRect/>
          </a:stretch>
        </p:blipFill>
        <p:spPr>
          <a:xfrm>
            <a:off x="6715125" y="4162424"/>
            <a:ext cx="4573668" cy="2032741"/>
          </a:xfrm>
          <a:prstGeom prst="rect">
            <a:avLst/>
          </a:prstGeom>
        </p:spPr>
      </p:pic>
      <p:sp>
        <p:nvSpPr>
          <p:cNvPr id="18" name="CuadroTexto 17">
            <a:extLst>
              <a:ext uri="{FF2B5EF4-FFF2-40B4-BE49-F238E27FC236}">
                <a16:creationId xmlns:a16="http://schemas.microsoft.com/office/drawing/2014/main" id="{9C659A47-D3B5-49E1-8ED3-4A42EC1E7825}"/>
              </a:ext>
            </a:extLst>
          </p:cNvPr>
          <p:cNvSpPr txBox="1"/>
          <p:nvPr/>
        </p:nvSpPr>
        <p:spPr>
          <a:xfrm>
            <a:off x="923925" y="2306376"/>
            <a:ext cx="5648325" cy="2246769"/>
          </a:xfrm>
          <a:prstGeom prst="rect">
            <a:avLst/>
          </a:prstGeom>
          <a:noFill/>
        </p:spPr>
        <p:txBody>
          <a:bodyPr wrap="square" rtlCol="0">
            <a:spAutoFit/>
          </a:bodyPr>
          <a:lstStyle/>
          <a:p>
            <a:pPr algn="just"/>
            <a:r>
              <a:rPr lang="es-ES" dirty="0">
                <a:solidFill>
                  <a:schemeClr val="bg1"/>
                </a:solidFill>
              </a:rPr>
              <a:t>El </a:t>
            </a:r>
            <a:r>
              <a:rPr lang="es-ES" dirty="0" err="1">
                <a:solidFill>
                  <a:schemeClr val="bg1"/>
                </a:solidFill>
              </a:rPr>
              <a:t>backtesting</a:t>
            </a:r>
            <a:r>
              <a:rPr lang="es-ES" dirty="0">
                <a:solidFill>
                  <a:schemeClr val="bg1"/>
                </a:solidFill>
              </a:rPr>
              <a:t> sin reajuste es una estrategia en la que el modelo se entrena una sola vez y se utiliza secuencialmente sin actualizarlo, siguiendo el orden temporal de los datos. Este enfoque es ventajoso,  ya que es mucho más rápido que otros métodos que requieren volver a entrenar el modelo cada vez. </a:t>
            </a:r>
          </a:p>
          <a:p>
            <a:pPr algn="just"/>
            <a:endParaRPr lang="es-ES" dirty="0">
              <a:solidFill>
                <a:schemeClr val="bg1"/>
              </a:solidFill>
            </a:endParaRPr>
          </a:p>
          <a:p>
            <a:pPr algn="just"/>
            <a:r>
              <a:rPr lang="es-ES" dirty="0">
                <a:solidFill>
                  <a:schemeClr val="bg1"/>
                </a:solidFill>
              </a:rPr>
              <a:t>Sin embargo, el modelo puede  perder su poder predictivo con el tiempo al no incorporar la última información disponible.</a:t>
            </a:r>
          </a:p>
          <a:p>
            <a:pPr algn="just"/>
            <a:endParaRPr lang="es-ES" dirty="0">
              <a:solidFill>
                <a:schemeClr val="bg1"/>
              </a:solidFill>
            </a:endParaRPr>
          </a:p>
          <a:p>
            <a:pPr algn="just"/>
            <a:endParaRPr lang="es-ES" dirty="0">
              <a:solidFill>
                <a:schemeClr val="bg1"/>
              </a:solidFill>
            </a:endParaRPr>
          </a:p>
        </p:txBody>
      </p:sp>
    </p:spTree>
    <p:extLst>
      <p:ext uri="{BB962C8B-B14F-4D97-AF65-F5344CB8AC3E}">
        <p14:creationId xmlns:p14="http://schemas.microsoft.com/office/powerpoint/2010/main" val="2562515273"/>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9601</TotalTime>
  <Words>3486</Words>
  <Application>Microsoft Office PowerPoint</Application>
  <PresentationFormat>Panorámica</PresentationFormat>
  <Paragraphs>405</Paragraphs>
  <Slides>35</Slides>
  <Notes>30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35</vt:i4>
      </vt:variant>
    </vt:vector>
  </HeadingPairs>
  <TitlesOfParts>
    <vt:vector size="41" baseType="lpstr">
      <vt:lpstr>Arial</vt:lpstr>
      <vt:lpstr>Calibri</vt:lpstr>
      <vt:lpstr>Courier New</vt:lpstr>
      <vt:lpstr>Nunito</vt:lpstr>
      <vt:lpstr>Open Sans</vt:lpstr>
      <vt:lpstr>Office Theme</vt:lpstr>
      <vt:lpstr>Machine Learning   Series de tiempo</vt:lpstr>
      <vt:lpstr>¿Qué es una Serie de Tiempo?</vt:lpstr>
      <vt:lpstr>Algunos ejemplos</vt:lpstr>
      <vt:lpstr>Clasificación Series Temporales</vt:lpstr>
      <vt:lpstr>Componentes de una Serie de Tiempo</vt:lpstr>
      <vt:lpstr>Tipos de descomposición</vt:lpstr>
      <vt:lpstr>Visualización Time Series</vt:lpstr>
      <vt:lpstr>Visualización Time Series</vt:lpstr>
      <vt:lpstr>Visualización Time Series</vt:lpstr>
      <vt:lpstr>Visualización Time Series</vt:lpstr>
      <vt:lpstr>Visualización Time Series</vt:lpstr>
      <vt:lpstr>Resumen estadístico</vt:lpstr>
      <vt:lpstr>Smoothing</vt:lpstr>
      <vt:lpstr>Smoothing(Alisado o suavizamiento)</vt:lpstr>
      <vt:lpstr>Modelos de Smothing</vt:lpstr>
      <vt:lpstr>Simple Exponential Smoothing (SES)</vt:lpstr>
      <vt:lpstr>Double Exponential Smoothing (DES)</vt:lpstr>
      <vt:lpstr>Triple Exponential Smoothing (TES)</vt:lpstr>
      <vt:lpstr>Estacionaridad &amp; Correlación</vt:lpstr>
      <vt:lpstr>Estacionaridad</vt:lpstr>
      <vt:lpstr>Estacionaridad</vt:lpstr>
      <vt:lpstr>Test de hipótesis</vt:lpstr>
      <vt:lpstr>Autocorrelación</vt:lpstr>
      <vt:lpstr>Tipos de Autocorrelación</vt:lpstr>
      <vt:lpstr>Tipos de Autocorrelación</vt:lpstr>
      <vt:lpstr>Gestión de datos faltantes</vt:lpstr>
      <vt:lpstr>Series de Tiempo Técnicas de Regresión</vt:lpstr>
      <vt:lpstr>Auto Regresión (AR)  p </vt:lpstr>
      <vt:lpstr>Medias Móviles (MA)  q</vt:lpstr>
      <vt:lpstr>ARIMA(p,d,q)</vt:lpstr>
      <vt:lpstr>SARIMA</vt:lpstr>
      <vt:lpstr>SARIMAX</vt:lpstr>
      <vt:lpstr>RESUMEN</vt:lpstr>
      <vt:lpstr>Librerías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Time Series</dc:title>
  <dc:creator>Gabriel VT</dc:creator>
  <cp:lastModifiedBy>Ronald Espinoza</cp:lastModifiedBy>
  <cp:revision>106</cp:revision>
  <dcterms:created xsi:type="dcterms:W3CDTF">2020-05-12T19:48:30Z</dcterms:created>
  <dcterms:modified xsi:type="dcterms:W3CDTF">2025-02-12T12:18:23Z</dcterms:modified>
</cp:coreProperties>
</file>